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notesMasterIdLst>
    <p:notesMasterId r:id="rId23"/>
  </p:notesMasterIdLst>
  <p:handoutMasterIdLst>
    <p:handoutMasterId r:id="rId24"/>
  </p:handoutMasterIdLst>
  <p:sldIdLst>
    <p:sldId id="256" r:id="rId2"/>
    <p:sldId id="290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626" r:id="rId12"/>
    <p:sldId id="348" r:id="rId13"/>
    <p:sldId id="385" r:id="rId14"/>
    <p:sldId id="284" r:id="rId15"/>
    <p:sldId id="627" r:id="rId16"/>
    <p:sldId id="286" r:id="rId17"/>
    <p:sldId id="287" r:id="rId18"/>
    <p:sldId id="629" r:id="rId19"/>
    <p:sldId id="270" r:id="rId20"/>
    <p:sldId id="628" r:id="rId21"/>
    <p:sldId id="62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9F9F9"/>
        </a:fontRef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9F9F9"/>
        </a:fontRef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381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9F9F9"/>
        </a:fontRef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381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9F9F9"/>
        </a:fontRef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9F9F9"/>
        </a:fontRef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381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9F9F9"/>
        </a:fontRef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381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9F9F9"/>
        </a:fontRef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9F9F9"/>
        </a:fontRef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381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9F9F9"/>
        </a:fontRef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381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9F9F9"/>
          </a:solidFill>
        </a:fill>
      </a:tcStyle>
    </a:band2H>
    <a:firstCol>
      <a:tcTxStyle b="on" i="off">
        <a:fontRef idx="major">
          <a:srgbClr val="F9F9F9"/>
        </a:fontRef>
        <a:srgbClr val="F9F9F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9F9F9"/>
          </a:solidFill>
        </a:fill>
      </a:tcStyle>
    </a:lastRow>
    <a:firstRow>
      <a:tcTxStyle b="on" i="off">
        <a:fontRef idx="major">
          <a:srgbClr val="F9F9F9"/>
        </a:fontRef>
        <a:srgbClr val="F9F9F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9F9F9"/>
        </a:fontRef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9F9F9"/>
        </a:fontRef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38100" cap="flat">
              <a:solidFill>
                <a:srgbClr val="F9F9F9"/>
              </a:solidFill>
              <a:prstDash val="solid"/>
              <a:round/>
            </a:ln>
          </a:top>
          <a:bottom>
            <a:ln w="127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9F9F9"/>
        </a:fontRef>
        <a:srgbClr val="F9F9F9"/>
      </a:tcTxStyle>
      <a:tcStyle>
        <a:tcBdr>
          <a:left>
            <a:ln w="12700" cap="flat">
              <a:solidFill>
                <a:srgbClr val="F9F9F9"/>
              </a:solidFill>
              <a:prstDash val="solid"/>
              <a:round/>
            </a:ln>
          </a:left>
          <a:right>
            <a:ln w="12700" cap="flat">
              <a:solidFill>
                <a:srgbClr val="F9F9F9"/>
              </a:solidFill>
              <a:prstDash val="solid"/>
              <a:round/>
            </a:ln>
          </a:right>
          <a:top>
            <a:ln w="12700" cap="flat">
              <a:solidFill>
                <a:srgbClr val="F9F9F9"/>
              </a:solidFill>
              <a:prstDash val="solid"/>
              <a:round/>
            </a:ln>
          </a:top>
          <a:bottom>
            <a:ln w="38100" cap="flat">
              <a:solidFill>
                <a:srgbClr val="F9F9F9"/>
              </a:solidFill>
              <a:prstDash val="solid"/>
              <a:round/>
            </a:ln>
          </a:bottom>
          <a:insideH>
            <a:ln w="12700" cap="flat">
              <a:solidFill>
                <a:srgbClr val="F9F9F9"/>
              </a:solidFill>
              <a:prstDash val="solid"/>
              <a:round/>
            </a:ln>
          </a:insideH>
          <a:insideV>
            <a:ln w="12700" cap="flat">
              <a:solidFill>
                <a:srgbClr val="F9F9F9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2" d="100"/>
          <a:sy n="102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9A348D-694A-EB40-9B31-83A72DB5A2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E29BCD-D70B-954D-97C6-A686EB44EA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D2ADB-9220-EB47-A550-636279BA0476}" type="datetimeFigureOut">
              <a:rPr lang="en-US" smtClean="0"/>
              <a:t>11/8/20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E6720B-0AC4-D144-AAA8-DAC6563C31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38769A-062C-2E47-AC06-9E43CD882E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F0F51-D55A-024A-BEA7-2171279C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030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https://www.youtube.com/watch?v=PQCrX1sQSzY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101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2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07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2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112" y="470660"/>
            <a:ext cx="3803776" cy="268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53DC9-6419-0C4D-92DA-7779587C1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C282B-2DC8-0C4D-A2BD-A7793C3F1C7D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>
              <a:extLst>
                <a:ext uri="{FF2B5EF4-FFF2-40B4-BE49-F238E27FC236}">
                  <a16:creationId xmlns:a16="http://schemas.microsoft.com/office/drawing/2014/main" id="{359D76BA-4756-B543-AB2E-9711025A51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>
              <a:extLst>
                <a:ext uri="{FF2B5EF4-FFF2-40B4-BE49-F238E27FC236}">
                  <a16:creationId xmlns:a16="http://schemas.microsoft.com/office/drawing/2014/main" id="{CEA9405C-CCAF-E641-B4B8-6B81C29843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15DD222-190E-C24D-B6DC-9CCAAEE0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E3FF81F-3676-1E47-9C6A-1193B8C5C2F1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21" name="Picture 20" descr="iacs.png">
              <a:extLst>
                <a:ext uri="{FF2B5EF4-FFF2-40B4-BE49-F238E27FC236}">
                  <a16:creationId xmlns:a16="http://schemas.microsoft.com/office/drawing/2014/main" id="{A75DE9F9-E572-294B-AED3-AF9F11728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>
              <a:extLst>
                <a:ext uri="{FF2B5EF4-FFF2-40B4-BE49-F238E27FC236}">
                  <a16:creationId xmlns:a16="http://schemas.microsoft.com/office/drawing/2014/main" id="{4E5E182E-73F3-6243-AC68-4DA694E90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A407A3A-1A34-CF4A-A1C2-DF39D416D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A0FFE6-8AB1-C348-B3F5-29FAC706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06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ECA0F8D0-0898-0343-84F5-E8DE308173AD}"/>
              </a:ext>
            </a:extLst>
          </p:cNvPr>
          <p:cNvSpPr txBox="1">
            <a:spLocks/>
          </p:cNvSpPr>
          <p:nvPr userDrawn="1"/>
        </p:nvSpPr>
        <p:spPr>
          <a:xfrm>
            <a:off x="11377026" y="6393166"/>
            <a:ext cx="258623" cy="24830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86CB4B4D-7CA3-9044-876B-883B54F8677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438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8" name="Picture 8" descr="Picture 8">
            <a:extLst>
              <a:ext uri="{FF2B5EF4-FFF2-40B4-BE49-F238E27FC236}">
                <a16:creationId xmlns:a16="http://schemas.microsoft.com/office/drawing/2014/main" id="{25013964-9F3B-6D4F-8D1C-B1679DE0D74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655266" y="6400800"/>
            <a:ext cx="333534" cy="3335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42725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8" descr="Picture 8">
            <a:extLst>
              <a:ext uri="{FF2B5EF4-FFF2-40B4-BE49-F238E27FC236}">
                <a16:creationId xmlns:a16="http://schemas.microsoft.com/office/drawing/2014/main" id="{00460BAF-8717-DF4C-9DD3-7DE5826211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55266" y="6400800"/>
            <a:ext cx="333534" cy="3335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28079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242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330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8" name="Picture 8" descr="Picture 8">
            <a:extLst>
              <a:ext uri="{FF2B5EF4-FFF2-40B4-BE49-F238E27FC236}">
                <a16:creationId xmlns:a16="http://schemas.microsoft.com/office/drawing/2014/main" id="{E943AC68-8824-9D44-A47F-E61486EF92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655266" y="6400800"/>
            <a:ext cx="333534" cy="3335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17881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993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21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Protopapas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03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12" Type="http://schemas.openxmlformats.org/officeDocument/2006/relationships/image" Target="../media/image3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0.png"/><Relationship Id="rId5" Type="http://schemas.openxmlformats.org/officeDocument/2006/relationships/image" Target="../media/image240.png"/><Relationship Id="rId10" Type="http://schemas.openxmlformats.org/officeDocument/2006/relationships/image" Target="../media/image29.png"/><Relationship Id="rId4" Type="http://schemas.openxmlformats.org/officeDocument/2006/relationships/image" Target="../media/image230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30.png"/><Relationship Id="rId7" Type="http://schemas.openxmlformats.org/officeDocument/2006/relationships/image" Target="../media/image57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10" Type="http://schemas.openxmlformats.org/officeDocument/2006/relationships/image" Target="../media/image600.png"/><Relationship Id="rId4" Type="http://schemas.openxmlformats.org/officeDocument/2006/relationships/image" Target="../media/image540.png"/><Relationship Id="rId9" Type="http://schemas.openxmlformats.org/officeDocument/2006/relationships/image" Target="../media/image5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video.arstechnica.com/watch/sunspring-sci-fi-short-films%2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"/><Relationship Id="rId5" Type="http://schemas.openxmlformats.org/officeDocument/2006/relationships/image" Target="../media/image10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ooter Placeholder 4"/>
          <p:cNvSpPr txBox="1"/>
          <p:nvPr/>
        </p:nvSpPr>
        <p:spPr>
          <a:xfrm>
            <a:off x="4211320" y="6414764"/>
            <a:ext cx="3769360" cy="24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Protopapas</a:t>
            </a:r>
          </a:p>
        </p:txBody>
      </p:sp>
      <p:sp>
        <p:nvSpPr>
          <p:cNvPr id="162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Perceptron</a:t>
            </a:r>
            <a:r>
              <a:rPr dirty="0"/>
              <a:t> and Multilayer Perceptron</a:t>
            </a:r>
          </a:p>
        </p:txBody>
      </p:sp>
      <p:sp>
        <p:nvSpPr>
          <p:cNvPr id="164" name="Rectangle 3"/>
          <p:cNvSpPr txBox="1"/>
          <p:nvPr/>
        </p:nvSpPr>
        <p:spPr>
          <a:xfrm>
            <a:off x="6022937" y="3244333"/>
            <a:ext cx="155819" cy="333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Historical Trends</a:t>
            </a:r>
          </a:p>
        </p:txBody>
      </p:sp>
      <p:sp>
        <p:nvSpPr>
          <p:cNvPr id="244" name="TextBox 10"/>
          <p:cNvSpPr txBox="1"/>
          <p:nvPr/>
        </p:nvSpPr>
        <p:spPr>
          <a:xfrm>
            <a:off x="2089250" y="1329131"/>
            <a:ext cx="8053101" cy="362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1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ArXiv papers on Machine Learning and Artificial Intelligence: 2007-2019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68" y="1885126"/>
            <a:ext cx="8460433" cy="4755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 txBox="1">
            <a:spLocks noGrp="1"/>
          </p:cNvSpPr>
          <p:nvPr>
            <p:ph type="title"/>
          </p:nvPr>
        </p:nvSpPr>
        <p:spPr>
          <a:xfrm>
            <a:off x="34929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7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833415" y="983806"/>
            <a:ext cx="10327008" cy="211114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88632" indent="-488632" defTabSz="434322">
              <a:spcBef>
                <a:spcPts val="1100"/>
              </a:spcBef>
              <a:buSzPct val="100000"/>
              <a:buAutoNum type="arabicPeriod"/>
              <a:defRPr sz="2660"/>
            </a:pPr>
            <a:r>
              <a:rPr dirty="0"/>
              <a:t>Introduction to Artificial Neural Networks</a:t>
            </a:r>
          </a:p>
          <a:p>
            <a:pPr marL="488632" indent="-488632" defTabSz="434322">
              <a:spcBef>
                <a:spcPts val="1100"/>
              </a:spcBef>
              <a:buSzPct val="100000"/>
              <a:buAutoNum type="arabicPeriod"/>
              <a:defRPr sz="2660"/>
            </a:pPr>
            <a:r>
              <a:rPr b="1" dirty="0"/>
              <a:t>Review of basic concepts </a:t>
            </a:r>
            <a:endParaRPr b="1" dirty="0">
              <a:solidFill>
                <a:srgbClr val="FF0000"/>
              </a:solidFill>
            </a:endParaRPr>
          </a:p>
          <a:p>
            <a:pPr marL="488632" indent="-488632" defTabSz="434322">
              <a:spcBef>
                <a:spcPts val="1100"/>
              </a:spcBef>
              <a:buSzPct val="100000"/>
              <a:buAutoNum type="arabicPeriod"/>
              <a:defRPr sz="2660"/>
            </a:pPr>
            <a:r>
              <a:rPr dirty="0"/>
              <a:t>Single Neuron Network (‘Perceptron’) </a:t>
            </a:r>
          </a:p>
          <a:p>
            <a:pPr marL="488632" indent="-488632" defTabSz="434322">
              <a:spcBef>
                <a:spcPts val="1100"/>
              </a:spcBef>
              <a:buSzPct val="100000"/>
              <a:buAutoNum type="arabicPeriod"/>
              <a:defRPr sz="2660"/>
            </a:pPr>
            <a:r>
              <a:rPr dirty="0"/>
              <a:t>Multi-Layer Perceptron (MLP) </a:t>
            </a:r>
          </a:p>
        </p:txBody>
      </p:sp>
    </p:spTree>
    <p:extLst>
      <p:ext uri="{BB962C8B-B14F-4D97-AF65-F5344CB8AC3E}">
        <p14:creationId xmlns:p14="http://schemas.microsoft.com/office/powerpoint/2010/main" val="105654306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build="p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example: Heart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07967" y="2120095"/>
          <a:ext cx="11384033" cy="36946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5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9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22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28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14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2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37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22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885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991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94270"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ChestPain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RestBP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Fbs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RestECG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MaxHR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ExAng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Oldpeak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Thal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AHD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129">
                <a:tc>
                  <a:txBody>
                    <a:bodyPr/>
                    <a:lstStyle/>
                    <a:p>
                      <a:r>
                        <a:rPr sz="18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758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551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reversable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838">
                <a:tc>
                  <a:txBody>
                    <a:bodyPr/>
                    <a:lstStyle/>
                    <a:p>
                      <a:r>
                        <a:rPr sz="180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nonanginal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124">
                <a:tc>
                  <a:txBody>
                    <a:bodyPr/>
                    <a:lstStyle/>
                    <a:p>
                      <a:r>
                        <a:rPr sz="18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nontypical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8168135" y="939355"/>
            <a:ext cx="2312895" cy="887219"/>
          </a:xfrm>
          <a:prstGeom prst="wedgeRoundRectCallout">
            <a:avLst>
              <a:gd name="adj1" fmla="val 106090"/>
              <a:gd name="adj2" fmla="val 71835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89495" y="779535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 </a:t>
            </a:r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is Yes/No</a:t>
            </a:r>
          </a:p>
        </p:txBody>
      </p:sp>
    </p:spTree>
    <p:extLst>
      <p:ext uri="{BB962C8B-B14F-4D97-AF65-F5344CB8AC3E}">
        <p14:creationId xmlns:p14="http://schemas.microsoft.com/office/powerpoint/2010/main" val="3310518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45282"/>
            <a:ext cx="11009293" cy="2111143"/>
          </a:xfrm>
        </p:spPr>
        <p:txBody>
          <a:bodyPr/>
          <a:lstStyle/>
          <a:p>
            <a:r>
              <a:rPr lang="en-US" sz="2400" dirty="0"/>
              <a:t>We'd like to predict whether or not a person has a heart disease. And we'd like to make this prediction, for now, just based on the </a:t>
            </a:r>
            <a:r>
              <a:rPr lang="en-US" sz="2400" dirty="0" err="1"/>
              <a:t>MaxHR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96" y="1483841"/>
            <a:ext cx="4474840" cy="29832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E54434-6B83-3B40-AE57-D9B026D5CEE8}"/>
                  </a:ext>
                </a:extLst>
              </p:cNvPr>
              <p:cNvSpPr txBox="1"/>
              <p:nvPr/>
            </p:nvSpPr>
            <p:spPr>
              <a:xfrm>
                <a:off x="6197335" y="4809551"/>
                <a:ext cx="4205510" cy="826188"/>
              </a:xfrm>
              <a:custGeom>
                <a:avLst/>
                <a:gdLst>
                  <a:gd name="connsiteX0" fmla="*/ 0 w 4205510"/>
                  <a:gd name="connsiteY0" fmla="*/ 0 h 826188"/>
                  <a:gd name="connsiteX1" fmla="*/ 558732 w 4205510"/>
                  <a:gd name="connsiteY1" fmla="*/ 0 h 826188"/>
                  <a:gd name="connsiteX2" fmla="*/ 1033354 w 4205510"/>
                  <a:gd name="connsiteY2" fmla="*/ 0 h 826188"/>
                  <a:gd name="connsiteX3" fmla="*/ 1718251 w 4205510"/>
                  <a:gd name="connsiteY3" fmla="*/ 0 h 826188"/>
                  <a:gd name="connsiteX4" fmla="*/ 2276983 w 4205510"/>
                  <a:gd name="connsiteY4" fmla="*/ 0 h 826188"/>
                  <a:gd name="connsiteX5" fmla="*/ 2835715 w 4205510"/>
                  <a:gd name="connsiteY5" fmla="*/ 0 h 826188"/>
                  <a:gd name="connsiteX6" fmla="*/ 3520613 w 4205510"/>
                  <a:gd name="connsiteY6" fmla="*/ 0 h 826188"/>
                  <a:gd name="connsiteX7" fmla="*/ 4205510 w 4205510"/>
                  <a:gd name="connsiteY7" fmla="*/ 0 h 826188"/>
                  <a:gd name="connsiteX8" fmla="*/ 4205510 w 4205510"/>
                  <a:gd name="connsiteY8" fmla="*/ 429618 h 826188"/>
                  <a:gd name="connsiteX9" fmla="*/ 4205510 w 4205510"/>
                  <a:gd name="connsiteY9" fmla="*/ 826188 h 826188"/>
                  <a:gd name="connsiteX10" fmla="*/ 3688833 w 4205510"/>
                  <a:gd name="connsiteY10" fmla="*/ 826188 h 826188"/>
                  <a:gd name="connsiteX11" fmla="*/ 3088046 w 4205510"/>
                  <a:gd name="connsiteY11" fmla="*/ 826188 h 826188"/>
                  <a:gd name="connsiteX12" fmla="*/ 2529314 w 4205510"/>
                  <a:gd name="connsiteY12" fmla="*/ 826188 h 826188"/>
                  <a:gd name="connsiteX13" fmla="*/ 1844417 w 4205510"/>
                  <a:gd name="connsiteY13" fmla="*/ 826188 h 826188"/>
                  <a:gd name="connsiteX14" fmla="*/ 1159519 w 4205510"/>
                  <a:gd name="connsiteY14" fmla="*/ 826188 h 826188"/>
                  <a:gd name="connsiteX15" fmla="*/ 642842 w 4205510"/>
                  <a:gd name="connsiteY15" fmla="*/ 826188 h 826188"/>
                  <a:gd name="connsiteX16" fmla="*/ 0 w 4205510"/>
                  <a:gd name="connsiteY16" fmla="*/ 826188 h 826188"/>
                  <a:gd name="connsiteX17" fmla="*/ 0 w 4205510"/>
                  <a:gd name="connsiteY17" fmla="*/ 396570 h 826188"/>
                  <a:gd name="connsiteX18" fmla="*/ 0 w 4205510"/>
                  <a:gd name="connsiteY18" fmla="*/ 0 h 826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205510" h="826188" extrusionOk="0">
                    <a:moveTo>
                      <a:pt x="0" y="0"/>
                    </a:moveTo>
                    <a:cubicBezTo>
                      <a:pt x="260266" y="-10607"/>
                      <a:pt x="416106" y="17734"/>
                      <a:pt x="558732" y="0"/>
                    </a:cubicBezTo>
                    <a:cubicBezTo>
                      <a:pt x="701358" y="-17734"/>
                      <a:pt x="928726" y="-21726"/>
                      <a:pt x="1033354" y="0"/>
                    </a:cubicBezTo>
                    <a:cubicBezTo>
                      <a:pt x="1137982" y="21726"/>
                      <a:pt x="1544428" y="28727"/>
                      <a:pt x="1718251" y="0"/>
                    </a:cubicBezTo>
                    <a:cubicBezTo>
                      <a:pt x="1892074" y="-28727"/>
                      <a:pt x="2010179" y="-9905"/>
                      <a:pt x="2276983" y="0"/>
                    </a:cubicBezTo>
                    <a:cubicBezTo>
                      <a:pt x="2543787" y="9905"/>
                      <a:pt x="2621553" y="11434"/>
                      <a:pt x="2835715" y="0"/>
                    </a:cubicBezTo>
                    <a:cubicBezTo>
                      <a:pt x="3049877" y="-11434"/>
                      <a:pt x="3273697" y="-7065"/>
                      <a:pt x="3520613" y="0"/>
                    </a:cubicBezTo>
                    <a:cubicBezTo>
                      <a:pt x="3767529" y="7065"/>
                      <a:pt x="3999669" y="27962"/>
                      <a:pt x="4205510" y="0"/>
                    </a:cubicBezTo>
                    <a:cubicBezTo>
                      <a:pt x="4196641" y="120670"/>
                      <a:pt x="4214724" y="274723"/>
                      <a:pt x="4205510" y="429618"/>
                    </a:cubicBezTo>
                    <a:cubicBezTo>
                      <a:pt x="4196296" y="584513"/>
                      <a:pt x="4196695" y="703918"/>
                      <a:pt x="4205510" y="826188"/>
                    </a:cubicBezTo>
                    <a:cubicBezTo>
                      <a:pt x="3977433" y="833918"/>
                      <a:pt x="3865216" y="846698"/>
                      <a:pt x="3688833" y="826188"/>
                    </a:cubicBezTo>
                    <a:cubicBezTo>
                      <a:pt x="3512450" y="805678"/>
                      <a:pt x="3308897" y="855433"/>
                      <a:pt x="3088046" y="826188"/>
                    </a:cubicBezTo>
                    <a:cubicBezTo>
                      <a:pt x="2867195" y="796943"/>
                      <a:pt x="2745421" y="851872"/>
                      <a:pt x="2529314" y="826188"/>
                    </a:cubicBezTo>
                    <a:cubicBezTo>
                      <a:pt x="2313207" y="800504"/>
                      <a:pt x="2017608" y="844432"/>
                      <a:pt x="1844417" y="826188"/>
                    </a:cubicBezTo>
                    <a:cubicBezTo>
                      <a:pt x="1671226" y="807944"/>
                      <a:pt x="1440112" y="842469"/>
                      <a:pt x="1159519" y="826188"/>
                    </a:cubicBezTo>
                    <a:cubicBezTo>
                      <a:pt x="878926" y="809907"/>
                      <a:pt x="790200" y="833113"/>
                      <a:pt x="642842" y="826188"/>
                    </a:cubicBezTo>
                    <a:cubicBezTo>
                      <a:pt x="495484" y="819263"/>
                      <a:pt x="231771" y="847489"/>
                      <a:pt x="0" y="826188"/>
                    </a:cubicBezTo>
                    <a:cubicBezTo>
                      <a:pt x="1136" y="737208"/>
                      <a:pt x="-13468" y="573137"/>
                      <a:pt x="0" y="396570"/>
                    </a:cubicBezTo>
                    <a:cubicBezTo>
                      <a:pt x="13468" y="220003"/>
                      <a:pt x="431" y="101205"/>
                      <a:pt x="0" y="0"/>
                    </a:cubicBezTo>
                    <a:close/>
                  </a:path>
                </a:pathLst>
              </a:custGeom>
              <a:noFill/>
              <a:ln w="73025">
                <a:solidFill>
                  <a:schemeClr val="accent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E54434-6B83-3B40-AE57-D9B026D5C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335" y="4809551"/>
                <a:ext cx="4205510" cy="826188"/>
              </a:xfrm>
              <a:prstGeom prst="rect">
                <a:avLst/>
              </a:prstGeom>
              <a:blipFill>
                <a:blip r:embed="rId3"/>
                <a:stretch>
                  <a:fillRect l="-590" b="-5405"/>
                </a:stretch>
              </a:blipFill>
              <a:ln w="73025">
                <a:solidFill>
                  <a:schemeClr val="accent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205510"/>
                          <a:gd name="connsiteY0" fmla="*/ 0 h 826188"/>
                          <a:gd name="connsiteX1" fmla="*/ 558732 w 4205510"/>
                          <a:gd name="connsiteY1" fmla="*/ 0 h 826188"/>
                          <a:gd name="connsiteX2" fmla="*/ 1033354 w 4205510"/>
                          <a:gd name="connsiteY2" fmla="*/ 0 h 826188"/>
                          <a:gd name="connsiteX3" fmla="*/ 1718251 w 4205510"/>
                          <a:gd name="connsiteY3" fmla="*/ 0 h 826188"/>
                          <a:gd name="connsiteX4" fmla="*/ 2276983 w 4205510"/>
                          <a:gd name="connsiteY4" fmla="*/ 0 h 826188"/>
                          <a:gd name="connsiteX5" fmla="*/ 2835715 w 4205510"/>
                          <a:gd name="connsiteY5" fmla="*/ 0 h 826188"/>
                          <a:gd name="connsiteX6" fmla="*/ 3520613 w 4205510"/>
                          <a:gd name="connsiteY6" fmla="*/ 0 h 826188"/>
                          <a:gd name="connsiteX7" fmla="*/ 4205510 w 4205510"/>
                          <a:gd name="connsiteY7" fmla="*/ 0 h 826188"/>
                          <a:gd name="connsiteX8" fmla="*/ 4205510 w 4205510"/>
                          <a:gd name="connsiteY8" fmla="*/ 429618 h 826188"/>
                          <a:gd name="connsiteX9" fmla="*/ 4205510 w 4205510"/>
                          <a:gd name="connsiteY9" fmla="*/ 826188 h 826188"/>
                          <a:gd name="connsiteX10" fmla="*/ 3688833 w 4205510"/>
                          <a:gd name="connsiteY10" fmla="*/ 826188 h 826188"/>
                          <a:gd name="connsiteX11" fmla="*/ 3088046 w 4205510"/>
                          <a:gd name="connsiteY11" fmla="*/ 826188 h 826188"/>
                          <a:gd name="connsiteX12" fmla="*/ 2529314 w 4205510"/>
                          <a:gd name="connsiteY12" fmla="*/ 826188 h 826188"/>
                          <a:gd name="connsiteX13" fmla="*/ 1844417 w 4205510"/>
                          <a:gd name="connsiteY13" fmla="*/ 826188 h 826188"/>
                          <a:gd name="connsiteX14" fmla="*/ 1159519 w 4205510"/>
                          <a:gd name="connsiteY14" fmla="*/ 826188 h 826188"/>
                          <a:gd name="connsiteX15" fmla="*/ 642842 w 4205510"/>
                          <a:gd name="connsiteY15" fmla="*/ 826188 h 826188"/>
                          <a:gd name="connsiteX16" fmla="*/ 0 w 4205510"/>
                          <a:gd name="connsiteY16" fmla="*/ 826188 h 826188"/>
                          <a:gd name="connsiteX17" fmla="*/ 0 w 4205510"/>
                          <a:gd name="connsiteY17" fmla="*/ 396570 h 826188"/>
                          <a:gd name="connsiteX18" fmla="*/ 0 w 4205510"/>
                          <a:gd name="connsiteY18" fmla="*/ 0 h 8261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205510" h="826188" extrusionOk="0">
                            <a:moveTo>
                              <a:pt x="0" y="0"/>
                            </a:moveTo>
                            <a:cubicBezTo>
                              <a:pt x="260266" y="-10607"/>
                              <a:pt x="416106" y="17734"/>
                              <a:pt x="558732" y="0"/>
                            </a:cubicBezTo>
                            <a:cubicBezTo>
                              <a:pt x="701358" y="-17734"/>
                              <a:pt x="928726" y="-21726"/>
                              <a:pt x="1033354" y="0"/>
                            </a:cubicBezTo>
                            <a:cubicBezTo>
                              <a:pt x="1137982" y="21726"/>
                              <a:pt x="1544428" y="28727"/>
                              <a:pt x="1718251" y="0"/>
                            </a:cubicBezTo>
                            <a:cubicBezTo>
                              <a:pt x="1892074" y="-28727"/>
                              <a:pt x="2010179" y="-9905"/>
                              <a:pt x="2276983" y="0"/>
                            </a:cubicBezTo>
                            <a:cubicBezTo>
                              <a:pt x="2543787" y="9905"/>
                              <a:pt x="2621553" y="11434"/>
                              <a:pt x="2835715" y="0"/>
                            </a:cubicBezTo>
                            <a:cubicBezTo>
                              <a:pt x="3049877" y="-11434"/>
                              <a:pt x="3273697" y="-7065"/>
                              <a:pt x="3520613" y="0"/>
                            </a:cubicBezTo>
                            <a:cubicBezTo>
                              <a:pt x="3767529" y="7065"/>
                              <a:pt x="3999669" y="27962"/>
                              <a:pt x="4205510" y="0"/>
                            </a:cubicBezTo>
                            <a:cubicBezTo>
                              <a:pt x="4196641" y="120670"/>
                              <a:pt x="4214724" y="274723"/>
                              <a:pt x="4205510" y="429618"/>
                            </a:cubicBezTo>
                            <a:cubicBezTo>
                              <a:pt x="4196296" y="584513"/>
                              <a:pt x="4196695" y="703918"/>
                              <a:pt x="4205510" y="826188"/>
                            </a:cubicBezTo>
                            <a:cubicBezTo>
                              <a:pt x="3977433" y="833918"/>
                              <a:pt x="3865216" y="846698"/>
                              <a:pt x="3688833" y="826188"/>
                            </a:cubicBezTo>
                            <a:cubicBezTo>
                              <a:pt x="3512450" y="805678"/>
                              <a:pt x="3308897" y="855433"/>
                              <a:pt x="3088046" y="826188"/>
                            </a:cubicBezTo>
                            <a:cubicBezTo>
                              <a:pt x="2867195" y="796943"/>
                              <a:pt x="2745421" y="851872"/>
                              <a:pt x="2529314" y="826188"/>
                            </a:cubicBezTo>
                            <a:cubicBezTo>
                              <a:pt x="2313207" y="800504"/>
                              <a:pt x="2017608" y="844432"/>
                              <a:pt x="1844417" y="826188"/>
                            </a:cubicBezTo>
                            <a:cubicBezTo>
                              <a:pt x="1671226" y="807944"/>
                              <a:pt x="1440112" y="842469"/>
                              <a:pt x="1159519" y="826188"/>
                            </a:cubicBezTo>
                            <a:cubicBezTo>
                              <a:pt x="878926" y="809907"/>
                              <a:pt x="790200" y="833113"/>
                              <a:pt x="642842" y="826188"/>
                            </a:cubicBezTo>
                            <a:cubicBezTo>
                              <a:pt x="495484" y="819263"/>
                              <a:pt x="231771" y="847489"/>
                              <a:pt x="0" y="826188"/>
                            </a:cubicBezTo>
                            <a:cubicBezTo>
                              <a:pt x="1136" y="737208"/>
                              <a:pt x="-13468" y="573137"/>
                              <a:pt x="0" y="396570"/>
                            </a:cubicBezTo>
                            <a:cubicBezTo>
                              <a:pt x="13468" y="220003"/>
                              <a:pt x="431" y="1012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E104D7-A88D-8743-9E00-27418E925467}"/>
                  </a:ext>
                </a:extLst>
              </p:cNvPr>
              <p:cNvSpPr/>
              <p:nvPr/>
            </p:nvSpPr>
            <p:spPr>
              <a:xfrm>
                <a:off x="6031359" y="2022096"/>
                <a:ext cx="5327226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The logistic regression model uses a function, called the </a:t>
                </a:r>
                <a:r>
                  <a:rPr lang="en-US" sz="2400" b="1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pitchFamily="2" charset="0"/>
                  </a:rPr>
                  <a:t>logistic</a:t>
                </a:r>
                <a:r>
                  <a:rPr lang="en-US" sz="24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function, to model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: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E104D7-A88D-8743-9E00-27418E925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359" y="2022096"/>
                <a:ext cx="5327226" cy="1200329"/>
              </a:xfrm>
              <a:prstGeom prst="rect">
                <a:avLst/>
              </a:prstGeom>
              <a:blipFill>
                <a:blip r:embed="rId4"/>
                <a:stretch>
                  <a:fillRect l="-1663" t="-4211" r="-19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F5B1848A-F9E1-8F4B-8FA8-3DF590D22851}"/>
              </a:ext>
            </a:extLst>
          </p:cNvPr>
          <p:cNvGrpSpPr/>
          <p:nvPr/>
        </p:nvGrpSpPr>
        <p:grpSpPr>
          <a:xfrm>
            <a:off x="1028958" y="4127087"/>
            <a:ext cx="4474840" cy="2880842"/>
            <a:chOff x="1364971" y="351193"/>
            <a:chExt cx="9692948" cy="63623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855D4EF-A307-5040-A2B7-888C2FF2215D}"/>
                </a:ext>
              </a:extLst>
            </p:cNvPr>
            <p:cNvGrpSpPr/>
            <p:nvPr/>
          </p:nvGrpSpPr>
          <p:grpSpPr>
            <a:xfrm>
              <a:off x="1364971" y="351193"/>
              <a:ext cx="9692948" cy="6362394"/>
              <a:chOff x="283901" y="1761833"/>
              <a:chExt cx="10694505" cy="712967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5504F64-4020-9D43-B63A-A9EFE9D44390}"/>
                  </a:ext>
                </a:extLst>
              </p:cNvPr>
              <p:cNvGrpSpPr/>
              <p:nvPr/>
            </p:nvGrpSpPr>
            <p:grpSpPr>
              <a:xfrm>
                <a:off x="283901" y="1761833"/>
                <a:ext cx="10694505" cy="7129670"/>
                <a:chOff x="2332380" y="1228386"/>
                <a:chExt cx="7026459" cy="4684306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E2197AE8-B5DE-8349-B678-58884D9FC8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2380" y="1228386"/>
                  <a:ext cx="7026459" cy="4684306"/>
                </a:xfrm>
                <a:prstGeom prst="rect">
                  <a:avLst/>
                </a:prstGeom>
              </p:spPr>
            </p:pic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EAC41829-7126-D54F-80D3-8271DC4AEB7A}"/>
                    </a:ext>
                  </a:extLst>
                </p:cNvPr>
                <p:cNvCxnSpPr/>
                <p:nvPr/>
              </p:nvCxnSpPr>
              <p:spPr>
                <a:xfrm>
                  <a:off x="5526892" y="2994991"/>
                  <a:ext cx="773850" cy="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headEnd type="triangl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9C2BE66-4DD4-4C4F-A3F2-ACF019845FCC}"/>
                      </a:ext>
                    </a:extLst>
                  </p:cNvPr>
                  <p:cNvSpPr txBox="1"/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52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B2AE275-255F-104B-BBEF-59BA343BA8C3}"/>
                </a:ext>
              </a:extLst>
            </p:cNvPr>
            <p:cNvCxnSpPr/>
            <p:nvPr/>
          </p:nvCxnSpPr>
          <p:spPr>
            <a:xfrm flipV="1">
              <a:off x="6812794" y="1205948"/>
              <a:ext cx="1151763" cy="83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8547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 txBox="1">
            <a:spLocks noGrp="1"/>
          </p:cNvSpPr>
          <p:nvPr>
            <p:ph type="title"/>
          </p:nvPr>
        </p:nvSpPr>
        <p:spPr>
          <a:xfrm>
            <a:off x="34929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rPr dirty="0"/>
              <a:t>Logistic Regression </a:t>
            </a:r>
          </a:p>
        </p:txBody>
      </p:sp>
      <p:sp>
        <p:nvSpPr>
          <p:cNvPr id="362" name="TextBox 2"/>
          <p:cNvSpPr txBox="1"/>
          <p:nvPr/>
        </p:nvSpPr>
        <p:spPr>
          <a:xfrm>
            <a:off x="1017532" y="1133408"/>
            <a:ext cx="751904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defRPr>
            </a:pPr>
            <a:r>
              <a:rPr dirty="0"/>
              <a:t>Find the coefficients that minimize the loss function</a:t>
            </a:r>
          </a:p>
          <a:p>
            <a:pPr>
              <a:defRPr sz="2400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defRPr>
            </a:pPr>
            <a:r>
              <a:rPr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3" name="Rectangle 3"/>
              <p:cNvSpPr txBox="1"/>
              <p:nvPr/>
            </p:nvSpPr>
            <p:spPr>
              <a:xfrm>
                <a:off x="3076936" y="1739119"/>
                <a:ext cx="6881256" cy="896207"/>
              </a:xfrm>
              <a:custGeom>
                <a:avLst/>
                <a:gdLst>
                  <a:gd name="connsiteX0" fmla="*/ 0 w 6881256"/>
                  <a:gd name="connsiteY0" fmla="*/ 0 h 896207"/>
                  <a:gd name="connsiteX1" fmla="*/ 481688 w 6881256"/>
                  <a:gd name="connsiteY1" fmla="*/ 0 h 896207"/>
                  <a:gd name="connsiteX2" fmla="*/ 1307439 w 6881256"/>
                  <a:gd name="connsiteY2" fmla="*/ 0 h 896207"/>
                  <a:gd name="connsiteX3" fmla="*/ 2064377 w 6881256"/>
                  <a:gd name="connsiteY3" fmla="*/ 0 h 896207"/>
                  <a:gd name="connsiteX4" fmla="*/ 2546065 w 6881256"/>
                  <a:gd name="connsiteY4" fmla="*/ 0 h 896207"/>
                  <a:gd name="connsiteX5" fmla="*/ 3165378 w 6881256"/>
                  <a:gd name="connsiteY5" fmla="*/ 0 h 896207"/>
                  <a:gd name="connsiteX6" fmla="*/ 3991128 w 6881256"/>
                  <a:gd name="connsiteY6" fmla="*/ 0 h 896207"/>
                  <a:gd name="connsiteX7" fmla="*/ 4679254 w 6881256"/>
                  <a:gd name="connsiteY7" fmla="*/ 0 h 896207"/>
                  <a:gd name="connsiteX8" fmla="*/ 5436192 w 6881256"/>
                  <a:gd name="connsiteY8" fmla="*/ 0 h 896207"/>
                  <a:gd name="connsiteX9" fmla="*/ 6055505 w 6881256"/>
                  <a:gd name="connsiteY9" fmla="*/ 0 h 896207"/>
                  <a:gd name="connsiteX10" fmla="*/ 6881256 w 6881256"/>
                  <a:gd name="connsiteY10" fmla="*/ 0 h 896207"/>
                  <a:gd name="connsiteX11" fmla="*/ 6881256 w 6881256"/>
                  <a:gd name="connsiteY11" fmla="*/ 466028 h 896207"/>
                  <a:gd name="connsiteX12" fmla="*/ 6881256 w 6881256"/>
                  <a:gd name="connsiteY12" fmla="*/ 896207 h 896207"/>
                  <a:gd name="connsiteX13" fmla="*/ 6399568 w 6881256"/>
                  <a:gd name="connsiteY13" fmla="*/ 896207 h 896207"/>
                  <a:gd name="connsiteX14" fmla="*/ 5917880 w 6881256"/>
                  <a:gd name="connsiteY14" fmla="*/ 896207 h 896207"/>
                  <a:gd name="connsiteX15" fmla="*/ 5160942 w 6881256"/>
                  <a:gd name="connsiteY15" fmla="*/ 896207 h 896207"/>
                  <a:gd name="connsiteX16" fmla="*/ 4679254 w 6881256"/>
                  <a:gd name="connsiteY16" fmla="*/ 896207 h 896207"/>
                  <a:gd name="connsiteX17" fmla="*/ 3991128 w 6881256"/>
                  <a:gd name="connsiteY17" fmla="*/ 896207 h 896207"/>
                  <a:gd name="connsiteX18" fmla="*/ 3440628 w 6881256"/>
                  <a:gd name="connsiteY18" fmla="*/ 896207 h 896207"/>
                  <a:gd name="connsiteX19" fmla="*/ 2752502 w 6881256"/>
                  <a:gd name="connsiteY19" fmla="*/ 896207 h 896207"/>
                  <a:gd name="connsiteX20" fmla="*/ 2064377 w 6881256"/>
                  <a:gd name="connsiteY20" fmla="*/ 896207 h 896207"/>
                  <a:gd name="connsiteX21" fmla="*/ 1376251 w 6881256"/>
                  <a:gd name="connsiteY21" fmla="*/ 896207 h 896207"/>
                  <a:gd name="connsiteX22" fmla="*/ 688126 w 6881256"/>
                  <a:gd name="connsiteY22" fmla="*/ 896207 h 896207"/>
                  <a:gd name="connsiteX23" fmla="*/ 0 w 6881256"/>
                  <a:gd name="connsiteY23" fmla="*/ 896207 h 896207"/>
                  <a:gd name="connsiteX24" fmla="*/ 0 w 6881256"/>
                  <a:gd name="connsiteY24" fmla="*/ 439141 h 896207"/>
                  <a:gd name="connsiteX25" fmla="*/ 0 w 6881256"/>
                  <a:gd name="connsiteY25" fmla="*/ 0 h 896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881256" h="896207" fill="none" extrusionOk="0">
                    <a:moveTo>
                      <a:pt x="0" y="0"/>
                    </a:moveTo>
                    <a:cubicBezTo>
                      <a:pt x="102503" y="234"/>
                      <a:pt x="258162" y="-10412"/>
                      <a:pt x="481688" y="0"/>
                    </a:cubicBezTo>
                    <a:cubicBezTo>
                      <a:pt x="705214" y="10412"/>
                      <a:pt x="963475" y="17892"/>
                      <a:pt x="1307439" y="0"/>
                    </a:cubicBezTo>
                    <a:cubicBezTo>
                      <a:pt x="1651403" y="-17892"/>
                      <a:pt x="1854887" y="13468"/>
                      <a:pt x="2064377" y="0"/>
                    </a:cubicBezTo>
                    <a:cubicBezTo>
                      <a:pt x="2273867" y="-13468"/>
                      <a:pt x="2339238" y="12278"/>
                      <a:pt x="2546065" y="0"/>
                    </a:cubicBezTo>
                    <a:cubicBezTo>
                      <a:pt x="2752892" y="-12278"/>
                      <a:pt x="3017621" y="-27463"/>
                      <a:pt x="3165378" y="0"/>
                    </a:cubicBezTo>
                    <a:cubicBezTo>
                      <a:pt x="3313135" y="27463"/>
                      <a:pt x="3631377" y="37850"/>
                      <a:pt x="3991128" y="0"/>
                    </a:cubicBezTo>
                    <a:cubicBezTo>
                      <a:pt x="4350879" y="-37850"/>
                      <a:pt x="4362017" y="18055"/>
                      <a:pt x="4679254" y="0"/>
                    </a:cubicBezTo>
                    <a:cubicBezTo>
                      <a:pt x="4996491" y="-18055"/>
                      <a:pt x="5065007" y="71"/>
                      <a:pt x="5436192" y="0"/>
                    </a:cubicBezTo>
                    <a:cubicBezTo>
                      <a:pt x="5807377" y="-71"/>
                      <a:pt x="5919595" y="16619"/>
                      <a:pt x="6055505" y="0"/>
                    </a:cubicBezTo>
                    <a:cubicBezTo>
                      <a:pt x="6191415" y="-16619"/>
                      <a:pt x="6669945" y="33598"/>
                      <a:pt x="6881256" y="0"/>
                    </a:cubicBezTo>
                    <a:cubicBezTo>
                      <a:pt x="6896977" y="135245"/>
                      <a:pt x="6875163" y="236120"/>
                      <a:pt x="6881256" y="466028"/>
                    </a:cubicBezTo>
                    <a:cubicBezTo>
                      <a:pt x="6887349" y="695936"/>
                      <a:pt x="6878486" y="777454"/>
                      <a:pt x="6881256" y="896207"/>
                    </a:cubicBezTo>
                    <a:cubicBezTo>
                      <a:pt x="6647091" y="892754"/>
                      <a:pt x="6607398" y="911866"/>
                      <a:pt x="6399568" y="896207"/>
                    </a:cubicBezTo>
                    <a:cubicBezTo>
                      <a:pt x="6191738" y="880548"/>
                      <a:pt x="6144274" y="906376"/>
                      <a:pt x="5917880" y="896207"/>
                    </a:cubicBezTo>
                    <a:cubicBezTo>
                      <a:pt x="5691486" y="886038"/>
                      <a:pt x="5346743" y="907679"/>
                      <a:pt x="5160942" y="896207"/>
                    </a:cubicBezTo>
                    <a:cubicBezTo>
                      <a:pt x="4975141" y="884735"/>
                      <a:pt x="4862894" y="906119"/>
                      <a:pt x="4679254" y="896207"/>
                    </a:cubicBezTo>
                    <a:cubicBezTo>
                      <a:pt x="4495614" y="886295"/>
                      <a:pt x="4181350" y="870871"/>
                      <a:pt x="3991128" y="896207"/>
                    </a:cubicBezTo>
                    <a:cubicBezTo>
                      <a:pt x="3800906" y="921543"/>
                      <a:pt x="3704425" y="911669"/>
                      <a:pt x="3440628" y="896207"/>
                    </a:cubicBezTo>
                    <a:cubicBezTo>
                      <a:pt x="3176831" y="880745"/>
                      <a:pt x="2957368" y="907025"/>
                      <a:pt x="2752502" y="896207"/>
                    </a:cubicBezTo>
                    <a:cubicBezTo>
                      <a:pt x="2547636" y="885389"/>
                      <a:pt x="2367327" y="916896"/>
                      <a:pt x="2064377" y="896207"/>
                    </a:cubicBezTo>
                    <a:cubicBezTo>
                      <a:pt x="1761428" y="875518"/>
                      <a:pt x="1645418" y="871373"/>
                      <a:pt x="1376251" y="896207"/>
                    </a:cubicBezTo>
                    <a:cubicBezTo>
                      <a:pt x="1107084" y="921041"/>
                      <a:pt x="941596" y="862805"/>
                      <a:pt x="688126" y="896207"/>
                    </a:cubicBezTo>
                    <a:cubicBezTo>
                      <a:pt x="434657" y="929609"/>
                      <a:pt x="340996" y="880162"/>
                      <a:pt x="0" y="896207"/>
                    </a:cubicBezTo>
                    <a:cubicBezTo>
                      <a:pt x="11883" y="705878"/>
                      <a:pt x="-12942" y="556177"/>
                      <a:pt x="0" y="439141"/>
                    </a:cubicBezTo>
                    <a:cubicBezTo>
                      <a:pt x="12942" y="322105"/>
                      <a:pt x="-11942" y="103138"/>
                      <a:pt x="0" y="0"/>
                    </a:cubicBezTo>
                    <a:close/>
                  </a:path>
                  <a:path w="6881256" h="896207" stroke="0" extrusionOk="0">
                    <a:moveTo>
                      <a:pt x="0" y="0"/>
                    </a:moveTo>
                    <a:cubicBezTo>
                      <a:pt x="259754" y="-19291"/>
                      <a:pt x="382090" y="18832"/>
                      <a:pt x="619313" y="0"/>
                    </a:cubicBezTo>
                    <a:cubicBezTo>
                      <a:pt x="856536" y="-18832"/>
                      <a:pt x="884790" y="17261"/>
                      <a:pt x="1101001" y="0"/>
                    </a:cubicBezTo>
                    <a:cubicBezTo>
                      <a:pt x="1317212" y="-17261"/>
                      <a:pt x="1528469" y="9047"/>
                      <a:pt x="1926752" y="0"/>
                    </a:cubicBezTo>
                    <a:cubicBezTo>
                      <a:pt x="2325035" y="-9047"/>
                      <a:pt x="2282217" y="6664"/>
                      <a:pt x="2546065" y="0"/>
                    </a:cubicBezTo>
                    <a:cubicBezTo>
                      <a:pt x="2809913" y="-6664"/>
                      <a:pt x="2918676" y="21838"/>
                      <a:pt x="3165378" y="0"/>
                    </a:cubicBezTo>
                    <a:cubicBezTo>
                      <a:pt x="3412080" y="-21838"/>
                      <a:pt x="3808077" y="-17572"/>
                      <a:pt x="3991128" y="0"/>
                    </a:cubicBezTo>
                    <a:cubicBezTo>
                      <a:pt x="4174179" y="17572"/>
                      <a:pt x="4422931" y="-27259"/>
                      <a:pt x="4541629" y="0"/>
                    </a:cubicBezTo>
                    <a:cubicBezTo>
                      <a:pt x="4660327" y="27259"/>
                      <a:pt x="5093475" y="-4427"/>
                      <a:pt x="5367380" y="0"/>
                    </a:cubicBezTo>
                    <a:cubicBezTo>
                      <a:pt x="5641285" y="4427"/>
                      <a:pt x="5900740" y="4176"/>
                      <a:pt x="6193130" y="0"/>
                    </a:cubicBezTo>
                    <a:cubicBezTo>
                      <a:pt x="6485520" y="-4176"/>
                      <a:pt x="6625583" y="14750"/>
                      <a:pt x="6881256" y="0"/>
                    </a:cubicBezTo>
                    <a:cubicBezTo>
                      <a:pt x="6889296" y="162331"/>
                      <a:pt x="6890628" y="284901"/>
                      <a:pt x="6881256" y="466028"/>
                    </a:cubicBezTo>
                    <a:cubicBezTo>
                      <a:pt x="6871884" y="647155"/>
                      <a:pt x="6884786" y="738196"/>
                      <a:pt x="6881256" y="896207"/>
                    </a:cubicBezTo>
                    <a:cubicBezTo>
                      <a:pt x="6699553" y="913648"/>
                      <a:pt x="6580938" y="902323"/>
                      <a:pt x="6399568" y="896207"/>
                    </a:cubicBezTo>
                    <a:cubicBezTo>
                      <a:pt x="6218198" y="890091"/>
                      <a:pt x="5928028" y="913151"/>
                      <a:pt x="5573817" y="896207"/>
                    </a:cubicBezTo>
                    <a:cubicBezTo>
                      <a:pt x="5219606" y="879263"/>
                      <a:pt x="5164127" y="873261"/>
                      <a:pt x="5023317" y="896207"/>
                    </a:cubicBezTo>
                    <a:cubicBezTo>
                      <a:pt x="4882507" y="919153"/>
                      <a:pt x="4636238" y="875408"/>
                      <a:pt x="4335191" y="896207"/>
                    </a:cubicBezTo>
                    <a:cubicBezTo>
                      <a:pt x="4034144" y="917006"/>
                      <a:pt x="3844740" y="858275"/>
                      <a:pt x="3509441" y="896207"/>
                    </a:cubicBezTo>
                    <a:cubicBezTo>
                      <a:pt x="3174142" y="934140"/>
                      <a:pt x="3094724" y="926942"/>
                      <a:pt x="2821315" y="896207"/>
                    </a:cubicBezTo>
                    <a:cubicBezTo>
                      <a:pt x="2547906" y="865472"/>
                      <a:pt x="2514842" y="895293"/>
                      <a:pt x="2339627" y="896207"/>
                    </a:cubicBezTo>
                    <a:cubicBezTo>
                      <a:pt x="2164412" y="897121"/>
                      <a:pt x="2049452" y="922099"/>
                      <a:pt x="1789127" y="896207"/>
                    </a:cubicBezTo>
                    <a:cubicBezTo>
                      <a:pt x="1528802" y="870315"/>
                      <a:pt x="1160556" y="876922"/>
                      <a:pt x="963376" y="896207"/>
                    </a:cubicBezTo>
                    <a:cubicBezTo>
                      <a:pt x="766196" y="915492"/>
                      <a:pt x="449063" y="906802"/>
                      <a:pt x="0" y="896207"/>
                    </a:cubicBezTo>
                    <a:cubicBezTo>
                      <a:pt x="10371" y="758929"/>
                      <a:pt x="-7136" y="555586"/>
                      <a:pt x="0" y="466028"/>
                    </a:cubicBezTo>
                    <a:cubicBezTo>
                      <a:pt x="7136" y="376470"/>
                      <a:pt x="113" y="192726"/>
                      <a:pt x="0" y="0"/>
                    </a:cubicBezTo>
                    <a:close/>
                  </a:path>
                </a:pathLst>
              </a:custGeom>
              <a:ln w="63500">
                <a:solidFill>
                  <a:schemeClr val="accent1"/>
                </a:solidFill>
                <a:miter lim="400000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sz="24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240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sz="24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sz="24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sz="24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sz="24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sz="24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sz="240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sz="240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sz="240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40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sz="240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sz="240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sz="240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sz="240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sz="240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240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sz="240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sz="240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sz="240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sz="240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sz="240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240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sz="240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sz="240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)]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sz="2400" dirty="0">
                  <a:solidFill>
                    <a:srgbClr val="404040"/>
                  </a:solidFill>
                </a:endParaRPr>
              </a:p>
            </p:txBody>
          </p:sp>
        </mc:Choice>
        <mc:Fallback>
          <p:sp>
            <p:nvSpPr>
              <p:cNvPr id="36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936" y="1739119"/>
                <a:ext cx="6881256" cy="896207"/>
              </a:xfrm>
              <a:prstGeom prst="rect">
                <a:avLst/>
              </a:prstGeom>
              <a:blipFill>
                <a:blip r:embed="rId2"/>
                <a:stretch>
                  <a:fillRect t="-127500" b="-177500"/>
                </a:stretch>
              </a:blipFill>
              <a:ln w="63500">
                <a:solidFill>
                  <a:schemeClr val="accent1"/>
                </a:solidFill>
                <a:miter lim="400000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881256"/>
                          <a:gd name="connsiteY0" fmla="*/ 0 h 896207"/>
                          <a:gd name="connsiteX1" fmla="*/ 481688 w 6881256"/>
                          <a:gd name="connsiteY1" fmla="*/ 0 h 896207"/>
                          <a:gd name="connsiteX2" fmla="*/ 1307439 w 6881256"/>
                          <a:gd name="connsiteY2" fmla="*/ 0 h 896207"/>
                          <a:gd name="connsiteX3" fmla="*/ 2064377 w 6881256"/>
                          <a:gd name="connsiteY3" fmla="*/ 0 h 896207"/>
                          <a:gd name="connsiteX4" fmla="*/ 2546065 w 6881256"/>
                          <a:gd name="connsiteY4" fmla="*/ 0 h 896207"/>
                          <a:gd name="connsiteX5" fmla="*/ 3165378 w 6881256"/>
                          <a:gd name="connsiteY5" fmla="*/ 0 h 896207"/>
                          <a:gd name="connsiteX6" fmla="*/ 3991128 w 6881256"/>
                          <a:gd name="connsiteY6" fmla="*/ 0 h 896207"/>
                          <a:gd name="connsiteX7" fmla="*/ 4679254 w 6881256"/>
                          <a:gd name="connsiteY7" fmla="*/ 0 h 896207"/>
                          <a:gd name="connsiteX8" fmla="*/ 5436192 w 6881256"/>
                          <a:gd name="connsiteY8" fmla="*/ 0 h 896207"/>
                          <a:gd name="connsiteX9" fmla="*/ 6055505 w 6881256"/>
                          <a:gd name="connsiteY9" fmla="*/ 0 h 896207"/>
                          <a:gd name="connsiteX10" fmla="*/ 6881256 w 6881256"/>
                          <a:gd name="connsiteY10" fmla="*/ 0 h 896207"/>
                          <a:gd name="connsiteX11" fmla="*/ 6881256 w 6881256"/>
                          <a:gd name="connsiteY11" fmla="*/ 466028 h 896207"/>
                          <a:gd name="connsiteX12" fmla="*/ 6881256 w 6881256"/>
                          <a:gd name="connsiteY12" fmla="*/ 896207 h 896207"/>
                          <a:gd name="connsiteX13" fmla="*/ 6399568 w 6881256"/>
                          <a:gd name="connsiteY13" fmla="*/ 896207 h 896207"/>
                          <a:gd name="connsiteX14" fmla="*/ 5917880 w 6881256"/>
                          <a:gd name="connsiteY14" fmla="*/ 896207 h 896207"/>
                          <a:gd name="connsiteX15" fmla="*/ 5160942 w 6881256"/>
                          <a:gd name="connsiteY15" fmla="*/ 896207 h 896207"/>
                          <a:gd name="connsiteX16" fmla="*/ 4679254 w 6881256"/>
                          <a:gd name="connsiteY16" fmla="*/ 896207 h 896207"/>
                          <a:gd name="connsiteX17" fmla="*/ 3991128 w 6881256"/>
                          <a:gd name="connsiteY17" fmla="*/ 896207 h 896207"/>
                          <a:gd name="connsiteX18" fmla="*/ 3440628 w 6881256"/>
                          <a:gd name="connsiteY18" fmla="*/ 896207 h 896207"/>
                          <a:gd name="connsiteX19" fmla="*/ 2752502 w 6881256"/>
                          <a:gd name="connsiteY19" fmla="*/ 896207 h 896207"/>
                          <a:gd name="connsiteX20" fmla="*/ 2064377 w 6881256"/>
                          <a:gd name="connsiteY20" fmla="*/ 896207 h 896207"/>
                          <a:gd name="connsiteX21" fmla="*/ 1376251 w 6881256"/>
                          <a:gd name="connsiteY21" fmla="*/ 896207 h 896207"/>
                          <a:gd name="connsiteX22" fmla="*/ 688126 w 6881256"/>
                          <a:gd name="connsiteY22" fmla="*/ 896207 h 896207"/>
                          <a:gd name="connsiteX23" fmla="*/ 0 w 6881256"/>
                          <a:gd name="connsiteY23" fmla="*/ 896207 h 896207"/>
                          <a:gd name="connsiteX24" fmla="*/ 0 w 6881256"/>
                          <a:gd name="connsiteY24" fmla="*/ 439141 h 896207"/>
                          <a:gd name="connsiteX25" fmla="*/ 0 w 6881256"/>
                          <a:gd name="connsiteY25" fmla="*/ 0 h 8962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</a:cxnLst>
                        <a:rect l="l" t="t" r="r" b="b"/>
                        <a:pathLst>
                          <a:path w="6881256" h="896207" fill="none" extrusionOk="0">
                            <a:moveTo>
                              <a:pt x="0" y="0"/>
                            </a:moveTo>
                            <a:cubicBezTo>
                              <a:pt x="102503" y="234"/>
                              <a:pt x="258162" y="-10412"/>
                              <a:pt x="481688" y="0"/>
                            </a:cubicBezTo>
                            <a:cubicBezTo>
                              <a:pt x="705214" y="10412"/>
                              <a:pt x="963475" y="17892"/>
                              <a:pt x="1307439" y="0"/>
                            </a:cubicBezTo>
                            <a:cubicBezTo>
                              <a:pt x="1651403" y="-17892"/>
                              <a:pt x="1854887" y="13468"/>
                              <a:pt x="2064377" y="0"/>
                            </a:cubicBezTo>
                            <a:cubicBezTo>
                              <a:pt x="2273867" y="-13468"/>
                              <a:pt x="2339238" y="12278"/>
                              <a:pt x="2546065" y="0"/>
                            </a:cubicBezTo>
                            <a:cubicBezTo>
                              <a:pt x="2752892" y="-12278"/>
                              <a:pt x="3017621" y="-27463"/>
                              <a:pt x="3165378" y="0"/>
                            </a:cubicBezTo>
                            <a:cubicBezTo>
                              <a:pt x="3313135" y="27463"/>
                              <a:pt x="3631377" y="37850"/>
                              <a:pt x="3991128" y="0"/>
                            </a:cubicBezTo>
                            <a:cubicBezTo>
                              <a:pt x="4350879" y="-37850"/>
                              <a:pt x="4362017" y="18055"/>
                              <a:pt x="4679254" y="0"/>
                            </a:cubicBezTo>
                            <a:cubicBezTo>
                              <a:pt x="4996491" y="-18055"/>
                              <a:pt x="5065007" y="71"/>
                              <a:pt x="5436192" y="0"/>
                            </a:cubicBezTo>
                            <a:cubicBezTo>
                              <a:pt x="5807377" y="-71"/>
                              <a:pt x="5919595" y="16619"/>
                              <a:pt x="6055505" y="0"/>
                            </a:cubicBezTo>
                            <a:cubicBezTo>
                              <a:pt x="6191415" y="-16619"/>
                              <a:pt x="6669945" y="33598"/>
                              <a:pt x="6881256" y="0"/>
                            </a:cubicBezTo>
                            <a:cubicBezTo>
                              <a:pt x="6896977" y="135245"/>
                              <a:pt x="6875163" y="236120"/>
                              <a:pt x="6881256" y="466028"/>
                            </a:cubicBezTo>
                            <a:cubicBezTo>
                              <a:pt x="6887349" y="695936"/>
                              <a:pt x="6878486" y="777454"/>
                              <a:pt x="6881256" y="896207"/>
                            </a:cubicBezTo>
                            <a:cubicBezTo>
                              <a:pt x="6647091" y="892754"/>
                              <a:pt x="6607398" y="911866"/>
                              <a:pt x="6399568" y="896207"/>
                            </a:cubicBezTo>
                            <a:cubicBezTo>
                              <a:pt x="6191738" y="880548"/>
                              <a:pt x="6144274" y="906376"/>
                              <a:pt x="5917880" y="896207"/>
                            </a:cubicBezTo>
                            <a:cubicBezTo>
                              <a:pt x="5691486" y="886038"/>
                              <a:pt x="5346743" y="907679"/>
                              <a:pt x="5160942" y="896207"/>
                            </a:cubicBezTo>
                            <a:cubicBezTo>
                              <a:pt x="4975141" y="884735"/>
                              <a:pt x="4862894" y="906119"/>
                              <a:pt x="4679254" y="896207"/>
                            </a:cubicBezTo>
                            <a:cubicBezTo>
                              <a:pt x="4495614" y="886295"/>
                              <a:pt x="4181350" y="870871"/>
                              <a:pt x="3991128" y="896207"/>
                            </a:cubicBezTo>
                            <a:cubicBezTo>
                              <a:pt x="3800906" y="921543"/>
                              <a:pt x="3704425" y="911669"/>
                              <a:pt x="3440628" y="896207"/>
                            </a:cubicBezTo>
                            <a:cubicBezTo>
                              <a:pt x="3176831" y="880745"/>
                              <a:pt x="2957368" y="907025"/>
                              <a:pt x="2752502" y="896207"/>
                            </a:cubicBezTo>
                            <a:cubicBezTo>
                              <a:pt x="2547636" y="885389"/>
                              <a:pt x="2367327" y="916896"/>
                              <a:pt x="2064377" y="896207"/>
                            </a:cubicBezTo>
                            <a:cubicBezTo>
                              <a:pt x="1761428" y="875518"/>
                              <a:pt x="1645418" y="871373"/>
                              <a:pt x="1376251" y="896207"/>
                            </a:cubicBezTo>
                            <a:cubicBezTo>
                              <a:pt x="1107084" y="921041"/>
                              <a:pt x="941596" y="862805"/>
                              <a:pt x="688126" y="896207"/>
                            </a:cubicBezTo>
                            <a:cubicBezTo>
                              <a:pt x="434657" y="929609"/>
                              <a:pt x="340996" y="880162"/>
                              <a:pt x="0" y="896207"/>
                            </a:cubicBezTo>
                            <a:cubicBezTo>
                              <a:pt x="11883" y="705878"/>
                              <a:pt x="-12942" y="556177"/>
                              <a:pt x="0" y="439141"/>
                            </a:cubicBezTo>
                            <a:cubicBezTo>
                              <a:pt x="12942" y="322105"/>
                              <a:pt x="-11942" y="103138"/>
                              <a:pt x="0" y="0"/>
                            </a:cubicBezTo>
                            <a:close/>
                          </a:path>
                          <a:path w="6881256" h="896207" stroke="0" extrusionOk="0">
                            <a:moveTo>
                              <a:pt x="0" y="0"/>
                            </a:moveTo>
                            <a:cubicBezTo>
                              <a:pt x="259754" y="-19291"/>
                              <a:pt x="382090" y="18832"/>
                              <a:pt x="619313" y="0"/>
                            </a:cubicBezTo>
                            <a:cubicBezTo>
                              <a:pt x="856536" y="-18832"/>
                              <a:pt x="884790" y="17261"/>
                              <a:pt x="1101001" y="0"/>
                            </a:cubicBezTo>
                            <a:cubicBezTo>
                              <a:pt x="1317212" y="-17261"/>
                              <a:pt x="1528469" y="9047"/>
                              <a:pt x="1926752" y="0"/>
                            </a:cubicBezTo>
                            <a:cubicBezTo>
                              <a:pt x="2325035" y="-9047"/>
                              <a:pt x="2282217" y="6664"/>
                              <a:pt x="2546065" y="0"/>
                            </a:cubicBezTo>
                            <a:cubicBezTo>
                              <a:pt x="2809913" y="-6664"/>
                              <a:pt x="2918676" y="21838"/>
                              <a:pt x="3165378" y="0"/>
                            </a:cubicBezTo>
                            <a:cubicBezTo>
                              <a:pt x="3412080" y="-21838"/>
                              <a:pt x="3808077" y="-17572"/>
                              <a:pt x="3991128" y="0"/>
                            </a:cubicBezTo>
                            <a:cubicBezTo>
                              <a:pt x="4174179" y="17572"/>
                              <a:pt x="4422931" y="-27259"/>
                              <a:pt x="4541629" y="0"/>
                            </a:cubicBezTo>
                            <a:cubicBezTo>
                              <a:pt x="4660327" y="27259"/>
                              <a:pt x="5093475" y="-4427"/>
                              <a:pt x="5367380" y="0"/>
                            </a:cubicBezTo>
                            <a:cubicBezTo>
                              <a:pt x="5641285" y="4427"/>
                              <a:pt x="5900740" y="4176"/>
                              <a:pt x="6193130" y="0"/>
                            </a:cubicBezTo>
                            <a:cubicBezTo>
                              <a:pt x="6485520" y="-4176"/>
                              <a:pt x="6625583" y="14750"/>
                              <a:pt x="6881256" y="0"/>
                            </a:cubicBezTo>
                            <a:cubicBezTo>
                              <a:pt x="6889296" y="162331"/>
                              <a:pt x="6890628" y="284901"/>
                              <a:pt x="6881256" y="466028"/>
                            </a:cubicBezTo>
                            <a:cubicBezTo>
                              <a:pt x="6871884" y="647155"/>
                              <a:pt x="6884786" y="738196"/>
                              <a:pt x="6881256" y="896207"/>
                            </a:cubicBezTo>
                            <a:cubicBezTo>
                              <a:pt x="6699553" y="913648"/>
                              <a:pt x="6580938" y="902323"/>
                              <a:pt x="6399568" y="896207"/>
                            </a:cubicBezTo>
                            <a:cubicBezTo>
                              <a:pt x="6218198" y="890091"/>
                              <a:pt x="5928028" y="913151"/>
                              <a:pt x="5573817" y="896207"/>
                            </a:cubicBezTo>
                            <a:cubicBezTo>
                              <a:pt x="5219606" y="879263"/>
                              <a:pt x="5164127" y="873261"/>
                              <a:pt x="5023317" y="896207"/>
                            </a:cubicBezTo>
                            <a:cubicBezTo>
                              <a:pt x="4882507" y="919153"/>
                              <a:pt x="4636238" y="875408"/>
                              <a:pt x="4335191" y="896207"/>
                            </a:cubicBezTo>
                            <a:cubicBezTo>
                              <a:pt x="4034144" y="917006"/>
                              <a:pt x="3844740" y="858275"/>
                              <a:pt x="3509441" y="896207"/>
                            </a:cubicBezTo>
                            <a:cubicBezTo>
                              <a:pt x="3174142" y="934140"/>
                              <a:pt x="3094724" y="926942"/>
                              <a:pt x="2821315" y="896207"/>
                            </a:cubicBezTo>
                            <a:cubicBezTo>
                              <a:pt x="2547906" y="865472"/>
                              <a:pt x="2514842" y="895293"/>
                              <a:pt x="2339627" y="896207"/>
                            </a:cubicBezTo>
                            <a:cubicBezTo>
                              <a:pt x="2164412" y="897121"/>
                              <a:pt x="2049452" y="922099"/>
                              <a:pt x="1789127" y="896207"/>
                            </a:cubicBezTo>
                            <a:cubicBezTo>
                              <a:pt x="1528802" y="870315"/>
                              <a:pt x="1160556" y="876922"/>
                              <a:pt x="963376" y="896207"/>
                            </a:cubicBezTo>
                            <a:cubicBezTo>
                              <a:pt x="766196" y="915492"/>
                              <a:pt x="449063" y="906802"/>
                              <a:pt x="0" y="896207"/>
                            </a:cubicBezTo>
                            <a:cubicBezTo>
                              <a:pt x="10371" y="758929"/>
                              <a:pt x="-7136" y="555586"/>
                              <a:pt x="0" y="466028"/>
                            </a:cubicBezTo>
                            <a:cubicBezTo>
                              <a:pt x="7136" y="376470"/>
                              <a:pt x="113" y="19272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093" y="2635326"/>
            <a:ext cx="6224907" cy="41499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6590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 txBox="1">
            <a:spLocks noGrp="1"/>
          </p:cNvSpPr>
          <p:nvPr>
            <p:ph type="title"/>
          </p:nvPr>
        </p:nvSpPr>
        <p:spPr>
          <a:xfrm>
            <a:off x="34929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7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833415" y="983806"/>
            <a:ext cx="10327008" cy="211114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88632" indent="-488632" defTabSz="434322">
              <a:spcBef>
                <a:spcPts val="1100"/>
              </a:spcBef>
              <a:buSzPct val="100000"/>
              <a:buAutoNum type="arabicPeriod"/>
              <a:defRPr sz="2660"/>
            </a:pPr>
            <a:r>
              <a:rPr dirty="0"/>
              <a:t>Introduction to Artificial Neural Networks</a:t>
            </a:r>
          </a:p>
          <a:p>
            <a:pPr marL="488632" indent="-488632" defTabSz="434322">
              <a:spcBef>
                <a:spcPts val="1100"/>
              </a:spcBef>
              <a:buSzPct val="100000"/>
              <a:buAutoNum type="arabicPeriod"/>
              <a:defRPr sz="2660"/>
            </a:pPr>
            <a:r>
              <a:rPr dirty="0"/>
              <a:t>Review of basic concepts </a:t>
            </a:r>
            <a:endParaRPr dirty="0">
              <a:solidFill>
                <a:srgbClr val="FF0000"/>
              </a:solidFill>
            </a:endParaRPr>
          </a:p>
          <a:p>
            <a:pPr marL="488632" indent="-488632" defTabSz="434322">
              <a:spcBef>
                <a:spcPts val="1100"/>
              </a:spcBef>
              <a:buSzPct val="100000"/>
              <a:buAutoNum type="arabicPeriod"/>
              <a:defRPr sz="2660"/>
            </a:pPr>
            <a:r>
              <a:rPr b="1" dirty="0"/>
              <a:t>Single Neuron Network (‘Perceptron’) </a:t>
            </a:r>
          </a:p>
          <a:p>
            <a:pPr marL="488632" indent="-488632" defTabSz="434322">
              <a:spcBef>
                <a:spcPts val="1100"/>
              </a:spcBef>
              <a:buSzPct val="100000"/>
              <a:buAutoNum type="arabicPeriod"/>
              <a:defRPr sz="2660"/>
            </a:pPr>
            <a:r>
              <a:rPr dirty="0"/>
              <a:t>Multi-Layer Perceptron (MLP) </a:t>
            </a:r>
          </a:p>
        </p:txBody>
      </p:sp>
    </p:spTree>
    <p:extLst>
      <p:ext uri="{BB962C8B-B14F-4D97-AF65-F5344CB8AC3E}">
        <p14:creationId xmlns:p14="http://schemas.microsoft.com/office/powerpoint/2010/main" val="308477699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build="p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itle 1"/>
          <p:cNvSpPr txBox="1">
            <a:spLocks noGrp="1"/>
          </p:cNvSpPr>
          <p:nvPr>
            <p:ph type="title"/>
          </p:nvPr>
        </p:nvSpPr>
        <p:spPr>
          <a:xfrm>
            <a:off x="26680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t>Logistic Regression Revisited</a:t>
            </a:r>
          </a:p>
        </p:txBody>
      </p:sp>
      <p:grpSp>
        <p:nvGrpSpPr>
          <p:cNvPr id="446" name="Group 6"/>
          <p:cNvGrpSpPr/>
          <p:nvPr/>
        </p:nvGrpSpPr>
        <p:grpSpPr>
          <a:xfrm>
            <a:off x="1271434" y="4057184"/>
            <a:ext cx="6945594" cy="684067"/>
            <a:chOff x="0" y="0"/>
            <a:chExt cx="6945592" cy="684065"/>
          </a:xfrm>
        </p:grpSpPr>
        <p:sp>
          <p:nvSpPr>
            <p:cNvPr id="443" name="TextBox 59"/>
            <p:cNvSpPr txBox="1"/>
            <p:nvPr/>
          </p:nvSpPr>
          <p:spPr>
            <a:xfrm rot="5400000">
              <a:off x="-95324" y="196272"/>
              <a:ext cx="583118" cy="392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404040"/>
                  </a:solidFill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444" name="TextBox 60"/>
            <p:cNvSpPr txBox="1"/>
            <p:nvPr/>
          </p:nvSpPr>
          <p:spPr>
            <a:xfrm rot="5400000">
              <a:off x="6457799" y="145978"/>
              <a:ext cx="583118" cy="392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404040"/>
                  </a:solidFill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445" name="TextBox 116"/>
            <p:cNvSpPr txBox="1"/>
            <p:nvPr/>
          </p:nvSpPr>
          <p:spPr>
            <a:xfrm rot="5400000">
              <a:off x="3200146" y="95323"/>
              <a:ext cx="583118" cy="392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404040"/>
                  </a:solidFill>
                </a:defRPr>
              </a:lvl1pPr>
            </a:lstStyle>
            <a:p>
              <a:r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TextBox 62"/>
              <p:cNvSpPr txBox="1"/>
              <p:nvPr/>
            </p:nvSpPr>
            <p:spPr>
              <a:xfrm>
                <a:off x="8429107" y="5980613"/>
                <a:ext cx="1909793" cy="785471"/>
              </a:xfrm>
              <a:prstGeom prst="rect">
                <a:avLst/>
              </a:prstGeom>
              <a:solidFill>
                <a:srgbClr val="DDD9C3"/>
              </a:solidFill>
              <a:ln>
                <a:solidFill>
                  <a:schemeClr val="accent2"/>
                </a:solidFill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defRPr sz="1600"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sz="1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sz="1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sz="1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sz="1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sz="1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sz="16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6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sz="16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sz="16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16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47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107" y="5980613"/>
                <a:ext cx="1909793" cy="785471"/>
              </a:xfrm>
              <a:prstGeom prst="rect">
                <a:avLst/>
              </a:prstGeom>
              <a:blipFill>
                <a:blip r:embed="rId2"/>
                <a:stretch>
                  <a:fillRect l="-2632" t="-100000" b="-151563"/>
                </a:stretch>
              </a:blipFill>
              <a:ln>
                <a:solidFill>
                  <a:schemeClr val="accent2"/>
                </a:solidFill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0" name="Oval Callout 2"/>
          <p:cNvGrpSpPr/>
          <p:nvPr/>
        </p:nvGrpSpPr>
        <p:grpSpPr>
          <a:xfrm>
            <a:off x="9140010" y="854380"/>
            <a:ext cx="1094510" cy="830947"/>
            <a:chOff x="0" y="0"/>
            <a:chExt cx="1094508" cy="830946"/>
          </a:xfrm>
        </p:grpSpPr>
        <p:sp>
          <p:nvSpPr>
            <p:cNvPr id="448" name="Quote Bubble"/>
            <p:cNvSpPr/>
            <p:nvPr/>
          </p:nvSpPr>
          <p:spPr>
            <a:xfrm>
              <a:off x="0" y="0"/>
              <a:ext cx="1094509" cy="830947"/>
            </a:xfrm>
            <a:prstGeom prst="wedgeEllipseCallout">
              <a:avLst>
                <a:gd name="adj1" fmla="val -4377"/>
                <a:gd name="adj2" fmla="val 72504"/>
              </a:avLst>
            </a:prstGeom>
            <a:solidFill>
              <a:srgbClr val="EBF1DE"/>
            </a:soli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9" name="True y"/>
            <p:cNvSpPr txBox="1"/>
            <p:nvPr/>
          </p:nvSpPr>
          <p:spPr>
            <a:xfrm>
              <a:off x="210769" y="233221"/>
              <a:ext cx="672971" cy="3645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effectLst>
                    <a:outerShdw blurRad="38100" dist="19050" dir="2700000" rotWithShape="0">
                      <a:srgbClr val="000000">
                        <a:alpha val="40000"/>
                      </a:srgbClr>
                    </a:outerShdw>
                  </a:effectLst>
                </a:defRPr>
              </a:pPr>
              <a:r>
                <a:t>True </a:t>
              </a:r>
              <a:r>
                <a:rPr i="1">
                  <a:latin typeface="Cambria"/>
                  <a:ea typeface="Cambria"/>
                  <a:cs typeface="Cambria"/>
                  <a:sym typeface="Cambria"/>
                </a:rPr>
                <a:t>y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295BD85-D949-DE44-ABF3-0B8A77A1F24A}"/>
              </a:ext>
            </a:extLst>
          </p:cNvPr>
          <p:cNvGrpSpPr/>
          <p:nvPr/>
        </p:nvGrpSpPr>
        <p:grpSpPr>
          <a:xfrm>
            <a:off x="127914" y="1431116"/>
            <a:ext cx="12058255" cy="1057749"/>
            <a:chOff x="127914" y="1431116"/>
            <a:chExt cx="12058255" cy="10577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5">
                  <a:extLst>
                    <a:ext uri="{FF2B5EF4-FFF2-40B4-BE49-F238E27FC236}">
                      <a16:creationId xmlns:a16="http://schemas.microsoft.com/office/drawing/2014/main" id="{A7F50E67-0F85-D247-BAED-CF4B4EF9B570}"/>
                    </a:ext>
                  </a:extLst>
                </p:cNvPr>
                <p:cNvSpPr txBox="1"/>
                <p:nvPr/>
              </p:nvSpPr>
              <p:spPr>
                <a:xfrm>
                  <a:off x="127914" y="1757341"/>
                  <a:ext cx="174951" cy="15812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84" name="TextBox 5">
                  <a:extLst>
                    <a:ext uri="{FF2B5EF4-FFF2-40B4-BE49-F238E27FC236}">
                      <a16:creationId xmlns:a16="http://schemas.microsoft.com/office/drawing/2014/main" id="{A7F50E67-0F85-D247-BAED-CF4B4EF9B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914" y="1757341"/>
                  <a:ext cx="174951" cy="158126"/>
                </a:xfrm>
                <a:prstGeom prst="rect">
                  <a:avLst/>
                </a:prstGeom>
                <a:blipFill>
                  <a:blip r:embed="rId3"/>
                  <a:stretch>
                    <a:fillRect l="-35714" r="-57143" b="-100000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5" name="Group 80">
              <a:extLst>
                <a:ext uri="{FF2B5EF4-FFF2-40B4-BE49-F238E27FC236}">
                  <a16:creationId xmlns:a16="http://schemas.microsoft.com/office/drawing/2014/main" id="{A5527374-B3C5-E44A-86F4-990A3B9D5AAE}"/>
                </a:ext>
              </a:extLst>
            </p:cNvPr>
            <p:cNvGrpSpPr/>
            <p:nvPr/>
          </p:nvGrpSpPr>
          <p:grpSpPr>
            <a:xfrm>
              <a:off x="418393" y="1439178"/>
              <a:ext cx="3124029" cy="1005841"/>
              <a:chOff x="0" y="0"/>
              <a:chExt cx="3124028" cy="1005839"/>
            </a:xfrm>
          </p:grpSpPr>
          <p:grpSp>
            <p:nvGrpSpPr>
              <p:cNvPr id="100" name="Rectangle 4">
                <a:extLst>
                  <a:ext uri="{FF2B5EF4-FFF2-40B4-BE49-F238E27FC236}">
                    <a16:creationId xmlns:a16="http://schemas.microsoft.com/office/drawing/2014/main" id="{37A41815-83BB-C446-8E46-BE9BEE840A87}"/>
                  </a:ext>
                </a:extLst>
              </p:cNvPr>
              <p:cNvGrpSpPr/>
              <p:nvPr/>
            </p:nvGrpSpPr>
            <p:grpSpPr>
              <a:xfrm>
                <a:off x="415162" y="0"/>
                <a:ext cx="1005840" cy="1005839"/>
                <a:chOff x="0" y="0"/>
                <a:chExt cx="1005838" cy="1005838"/>
              </a:xfrm>
            </p:grpSpPr>
            <p:sp>
              <p:nvSpPr>
                <p:cNvPr id="104" name="Square">
                  <a:extLst>
                    <a:ext uri="{FF2B5EF4-FFF2-40B4-BE49-F238E27FC236}">
                      <a16:creationId xmlns:a16="http://schemas.microsoft.com/office/drawing/2014/main" id="{CBE1FD15-3944-8446-B4CD-2828210D1B7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005839" cy="1005839"/>
                </a:xfrm>
                <a:prstGeom prst="rect">
                  <a:avLst/>
                </a:prstGeom>
                <a:solidFill>
                  <a:srgbClr val="D9D9D9"/>
                </a:solidFill>
                <a:ln w="9525" cap="flat">
                  <a:solidFill>
                    <a:srgbClr val="40404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5" name="Affine">
                  <a:extLst>
                    <a:ext uri="{FF2B5EF4-FFF2-40B4-BE49-F238E27FC236}">
                      <a16:creationId xmlns:a16="http://schemas.microsoft.com/office/drawing/2014/main" id="{56FC8E7B-4411-8542-A791-14FA8EB284A3}"/>
                    </a:ext>
                  </a:extLst>
                </p:cNvPr>
                <p:cNvSpPr txBox="1"/>
                <p:nvPr/>
              </p:nvSpPr>
              <p:spPr>
                <a:xfrm>
                  <a:off x="50482" y="336375"/>
                  <a:ext cx="904875" cy="333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>
                      <a:solidFill>
                        <a:srgbClr val="404040"/>
                      </a:solidFill>
                    </a:defRPr>
                  </a:lvl1pPr>
                </a:lstStyle>
                <a:p>
                  <a:r>
                    <a:t>Affine</a:t>
                  </a:r>
                </a:p>
              </p:txBody>
            </p:sp>
          </p:grpSp>
          <p:sp>
            <p:nvSpPr>
              <p:cNvPr id="101" name="Straight Arrow Connector 7">
                <a:extLst>
                  <a:ext uri="{FF2B5EF4-FFF2-40B4-BE49-F238E27FC236}">
                    <a16:creationId xmlns:a16="http://schemas.microsoft.com/office/drawing/2014/main" id="{965A7BC9-BFD1-A646-B9F2-32B7D44449ED}"/>
                  </a:ext>
                </a:extLst>
              </p:cNvPr>
              <p:cNvSpPr/>
              <p:nvPr/>
            </p:nvSpPr>
            <p:spPr>
              <a:xfrm>
                <a:off x="0" y="521827"/>
                <a:ext cx="347196" cy="1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8">
                    <a:extLst>
                      <a:ext uri="{FF2B5EF4-FFF2-40B4-BE49-F238E27FC236}">
                        <a16:creationId xmlns:a16="http://schemas.microsoft.com/office/drawing/2014/main" id="{D48E5D1B-1024-E848-B5F1-FCA98A1A46FE}"/>
                      </a:ext>
                    </a:extLst>
                  </p:cNvPr>
                  <p:cNvSpPr txBox="1"/>
                  <p:nvPr/>
                </p:nvSpPr>
                <p:spPr>
                  <a:xfrm>
                    <a:off x="1843747" y="354768"/>
                    <a:ext cx="1280281" cy="21572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dirty="0"/>
                  </a:p>
                </p:txBody>
              </p:sp>
            </mc:Choice>
            <mc:Fallback xmlns="">
              <p:sp>
                <p:nvSpPr>
                  <p:cNvPr id="102" name="TextBox 8">
                    <a:extLst>
                      <a:ext uri="{FF2B5EF4-FFF2-40B4-BE49-F238E27FC236}">
                        <a16:creationId xmlns:a16="http://schemas.microsoft.com/office/drawing/2014/main" id="{D48E5D1B-1024-E848-B5F1-FCA98A1A46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3747" y="354768"/>
                    <a:ext cx="1280281" cy="2157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931" t="-5556" r="-18812" b="-66667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3" name="Straight Arrow Connector 11">
                <a:extLst>
                  <a:ext uri="{FF2B5EF4-FFF2-40B4-BE49-F238E27FC236}">
                    <a16:creationId xmlns:a16="http://schemas.microsoft.com/office/drawing/2014/main" id="{F99B0CE6-799B-7B43-BC7D-E1425500E570}"/>
                  </a:ext>
                </a:extLst>
              </p:cNvPr>
              <p:cNvSpPr/>
              <p:nvPr/>
            </p:nvSpPr>
            <p:spPr>
              <a:xfrm flipV="1">
                <a:off x="1528820" y="514681"/>
                <a:ext cx="264111" cy="0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86" name="Group 81">
              <a:extLst>
                <a:ext uri="{FF2B5EF4-FFF2-40B4-BE49-F238E27FC236}">
                  <a16:creationId xmlns:a16="http://schemas.microsoft.com/office/drawing/2014/main" id="{E580F343-C734-864F-9B4D-233EAE7A0397}"/>
                </a:ext>
              </a:extLst>
            </p:cNvPr>
            <p:cNvGrpSpPr/>
            <p:nvPr/>
          </p:nvGrpSpPr>
          <p:grpSpPr>
            <a:xfrm>
              <a:off x="3737713" y="1483025"/>
              <a:ext cx="3027760" cy="1005840"/>
              <a:chOff x="0" y="0"/>
              <a:chExt cx="3027758" cy="1005839"/>
            </a:xfrm>
          </p:grpSpPr>
          <p:grpSp>
            <p:nvGrpSpPr>
              <p:cNvPr id="94" name="Rectangle 12">
                <a:extLst>
                  <a:ext uri="{FF2B5EF4-FFF2-40B4-BE49-F238E27FC236}">
                    <a16:creationId xmlns:a16="http://schemas.microsoft.com/office/drawing/2014/main" id="{EEFD2572-4DDE-C447-A3A9-49D1BEA1E866}"/>
                  </a:ext>
                </a:extLst>
              </p:cNvPr>
              <p:cNvGrpSpPr/>
              <p:nvPr/>
            </p:nvGrpSpPr>
            <p:grpSpPr>
              <a:xfrm>
                <a:off x="289927" y="0"/>
                <a:ext cx="1132371" cy="1005839"/>
                <a:chOff x="0" y="0"/>
                <a:chExt cx="1132369" cy="1005838"/>
              </a:xfrm>
            </p:grpSpPr>
            <p:sp>
              <p:nvSpPr>
                <p:cNvPr id="98" name="Rectangle">
                  <a:extLst>
                    <a:ext uri="{FF2B5EF4-FFF2-40B4-BE49-F238E27FC236}">
                      <a16:creationId xmlns:a16="http://schemas.microsoft.com/office/drawing/2014/main" id="{A2BD9EB8-ED88-674E-8A36-70C5FD729226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1132371" cy="1005839"/>
                </a:xfrm>
                <a:prstGeom prst="rect">
                  <a:avLst/>
                </a:prstGeom>
                <a:solidFill>
                  <a:srgbClr val="D9D9D9"/>
                </a:solidFill>
                <a:ln w="9525" cap="flat">
                  <a:solidFill>
                    <a:srgbClr val="40404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9" name="Activation">
                  <a:extLst>
                    <a:ext uri="{FF2B5EF4-FFF2-40B4-BE49-F238E27FC236}">
                      <a16:creationId xmlns:a16="http://schemas.microsoft.com/office/drawing/2014/main" id="{256349D1-B055-DB41-B0F3-22B1DEC8A6E0}"/>
                    </a:ext>
                  </a:extLst>
                </p:cNvPr>
                <p:cNvSpPr txBox="1"/>
                <p:nvPr/>
              </p:nvSpPr>
              <p:spPr>
                <a:xfrm>
                  <a:off x="50482" y="336375"/>
                  <a:ext cx="1031405" cy="333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>
                      <a:solidFill>
                        <a:srgbClr val="404040"/>
                      </a:solidFill>
                    </a:defRPr>
                  </a:lvl1pPr>
                </a:lstStyle>
                <a:p>
                  <a:r>
                    <a:rPr dirty="0"/>
                    <a:t>Activation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13">
                    <a:extLst>
                      <a:ext uri="{FF2B5EF4-FFF2-40B4-BE49-F238E27FC236}">
                        <a16:creationId xmlns:a16="http://schemas.microsoft.com/office/drawing/2014/main" id="{0FEFAEDC-B203-C240-B471-3B79E6CFDE54}"/>
                      </a:ext>
                    </a:extLst>
                  </p:cNvPr>
                  <p:cNvSpPr txBox="1"/>
                  <p:nvPr/>
                </p:nvSpPr>
                <p:spPr>
                  <a:xfrm>
                    <a:off x="1765724" y="186159"/>
                    <a:ext cx="1262034" cy="49674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dirty="0"/>
                  </a:p>
                </p:txBody>
              </p:sp>
            </mc:Choice>
            <mc:Fallback xmlns="">
              <p:sp>
                <p:nvSpPr>
                  <p:cNvPr id="95" name="TextBox 13">
                    <a:extLst>
                      <a:ext uri="{FF2B5EF4-FFF2-40B4-BE49-F238E27FC236}">
                        <a16:creationId xmlns:a16="http://schemas.microsoft.com/office/drawing/2014/main" id="{0FEFAEDC-B203-C240-B471-3B79E6CFDE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5724" y="186159"/>
                    <a:ext cx="1262034" cy="49674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000" t="-5000" r="-11000" b="-1750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6" name="Straight Arrow Connector 14">
                <a:extLst>
                  <a:ext uri="{FF2B5EF4-FFF2-40B4-BE49-F238E27FC236}">
                    <a16:creationId xmlns:a16="http://schemas.microsoft.com/office/drawing/2014/main" id="{AB109313-718F-7D40-B793-82BBC6797AA2}"/>
                  </a:ext>
                </a:extLst>
              </p:cNvPr>
              <p:cNvSpPr/>
              <p:nvPr/>
            </p:nvSpPr>
            <p:spPr>
              <a:xfrm>
                <a:off x="1473115" y="491030"/>
                <a:ext cx="244150" cy="0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7" name="Straight Arrow Connector 22">
                <a:extLst>
                  <a:ext uri="{FF2B5EF4-FFF2-40B4-BE49-F238E27FC236}">
                    <a16:creationId xmlns:a16="http://schemas.microsoft.com/office/drawing/2014/main" id="{0B25F79E-1218-2A4F-A11D-00AEC104DF01}"/>
                  </a:ext>
                </a:extLst>
              </p:cNvPr>
              <p:cNvSpPr/>
              <p:nvPr/>
            </p:nvSpPr>
            <p:spPr>
              <a:xfrm flipV="1">
                <a:off x="0" y="474988"/>
                <a:ext cx="229853" cy="962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87" name="Group 82">
              <a:extLst>
                <a:ext uri="{FF2B5EF4-FFF2-40B4-BE49-F238E27FC236}">
                  <a16:creationId xmlns:a16="http://schemas.microsoft.com/office/drawing/2014/main" id="{91D79831-32B5-B94C-BD2B-0FFA1A9D9715}"/>
                </a:ext>
              </a:extLst>
            </p:cNvPr>
            <p:cNvGrpSpPr/>
            <p:nvPr/>
          </p:nvGrpSpPr>
          <p:grpSpPr>
            <a:xfrm>
              <a:off x="6905292" y="1431116"/>
              <a:ext cx="5280877" cy="1005842"/>
              <a:chOff x="-76178" y="0"/>
              <a:chExt cx="5280875" cy="100584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16">
                    <a:extLst>
                      <a:ext uri="{FF2B5EF4-FFF2-40B4-BE49-F238E27FC236}">
                        <a16:creationId xmlns:a16="http://schemas.microsoft.com/office/drawing/2014/main" id="{6FB8AAC1-AAB1-B142-8251-9116E25DE50E}"/>
                      </a:ext>
                    </a:extLst>
                  </p:cNvPr>
                  <p:cNvSpPr txBox="1"/>
                  <p:nvPr/>
                </p:nvSpPr>
                <p:spPr>
                  <a:xfrm>
                    <a:off x="1576204" y="398183"/>
                    <a:ext cx="3628493" cy="24622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⁡(1−</m:t>
                          </m:r>
                          <m:sSub>
                            <m:sSubPr>
                              <m:ctrlPr>
                                <a:rPr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sz="1600" dirty="0"/>
                  </a:p>
                </p:txBody>
              </p:sp>
            </mc:Choice>
            <mc:Fallback xmlns="">
              <p:sp>
                <p:nvSpPr>
                  <p:cNvPr id="88" name="TextBox 16">
                    <a:extLst>
                      <a:ext uri="{FF2B5EF4-FFF2-40B4-BE49-F238E27FC236}">
                        <a16:creationId xmlns:a16="http://schemas.microsoft.com/office/drawing/2014/main" id="{6FB8AAC1-AAB1-B142-8251-9116E25DE5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6204" y="398183"/>
                    <a:ext cx="3628493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97" t="-10000" r="-1394" b="-3500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9" name="Rectangle 15">
                <a:extLst>
                  <a:ext uri="{FF2B5EF4-FFF2-40B4-BE49-F238E27FC236}">
                    <a16:creationId xmlns:a16="http://schemas.microsoft.com/office/drawing/2014/main" id="{5D7B2723-F66A-B444-929B-34E0A1FC98C1}"/>
                  </a:ext>
                </a:extLst>
              </p:cNvPr>
              <p:cNvGrpSpPr/>
              <p:nvPr/>
            </p:nvGrpSpPr>
            <p:grpSpPr>
              <a:xfrm>
                <a:off x="311840" y="0"/>
                <a:ext cx="1005844" cy="1005840"/>
                <a:chOff x="-66502" y="0"/>
                <a:chExt cx="1005842" cy="1005839"/>
              </a:xfrm>
            </p:grpSpPr>
            <p:sp>
              <p:nvSpPr>
                <p:cNvPr id="92" name="Square">
                  <a:extLst>
                    <a:ext uri="{FF2B5EF4-FFF2-40B4-BE49-F238E27FC236}">
                      <a16:creationId xmlns:a16="http://schemas.microsoft.com/office/drawing/2014/main" id="{42B40FED-653E-B44A-8F06-0DECD17E87CC}"/>
                    </a:ext>
                  </a:extLst>
                </p:cNvPr>
                <p:cNvSpPr/>
                <p:nvPr/>
              </p:nvSpPr>
              <p:spPr>
                <a:xfrm>
                  <a:off x="-66502" y="0"/>
                  <a:ext cx="1005842" cy="1005839"/>
                </a:xfrm>
                <a:prstGeom prst="rect">
                  <a:avLst/>
                </a:prstGeom>
                <a:solidFill>
                  <a:srgbClr val="D9D9D9"/>
                </a:solidFill>
                <a:ln w="9525" cap="flat">
                  <a:solidFill>
                    <a:srgbClr val="40404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3" name="Loss Fun">
                  <a:extLst>
                    <a:ext uri="{FF2B5EF4-FFF2-40B4-BE49-F238E27FC236}">
                      <a16:creationId xmlns:a16="http://schemas.microsoft.com/office/drawing/2014/main" id="{B135739D-45D0-BF42-A293-BD784FC5F589}"/>
                    </a:ext>
                  </a:extLst>
                </p:cNvPr>
                <p:cNvSpPr txBox="1"/>
                <p:nvPr/>
              </p:nvSpPr>
              <p:spPr>
                <a:xfrm>
                  <a:off x="605" y="336375"/>
                  <a:ext cx="904876" cy="333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>
                      <a:solidFill>
                        <a:srgbClr val="404040"/>
                      </a:solidFill>
                    </a:defRPr>
                  </a:lvl1pPr>
                </a:lstStyle>
                <a:p>
                  <a:r>
                    <a:rPr dirty="0"/>
                    <a:t>Loss Fun</a:t>
                  </a:r>
                </a:p>
              </p:txBody>
            </p:sp>
          </p:grpSp>
          <p:sp>
            <p:nvSpPr>
              <p:cNvPr id="90" name="Straight Arrow Connector 25">
                <a:extLst>
                  <a:ext uri="{FF2B5EF4-FFF2-40B4-BE49-F238E27FC236}">
                    <a16:creationId xmlns:a16="http://schemas.microsoft.com/office/drawing/2014/main" id="{2628B2A0-B0A7-914E-966C-746A00548AA3}"/>
                  </a:ext>
                </a:extLst>
              </p:cNvPr>
              <p:cNvSpPr/>
              <p:nvPr/>
            </p:nvSpPr>
            <p:spPr>
              <a:xfrm>
                <a:off x="-76178" y="525053"/>
                <a:ext cx="340799" cy="0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1" name="Straight Arrow Connector 36">
                <a:extLst>
                  <a:ext uri="{FF2B5EF4-FFF2-40B4-BE49-F238E27FC236}">
                    <a16:creationId xmlns:a16="http://schemas.microsoft.com/office/drawing/2014/main" id="{2C301B70-58D3-4E43-97AD-996D9B3B3829}"/>
                  </a:ext>
                </a:extLst>
              </p:cNvPr>
              <p:cNvSpPr/>
              <p:nvPr/>
            </p:nvSpPr>
            <p:spPr>
              <a:xfrm flipV="1">
                <a:off x="1373348" y="513989"/>
                <a:ext cx="180443" cy="2416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3293017-80DF-5D4B-BAFE-75C20C707276}"/>
              </a:ext>
            </a:extLst>
          </p:cNvPr>
          <p:cNvGrpSpPr/>
          <p:nvPr/>
        </p:nvGrpSpPr>
        <p:grpSpPr>
          <a:xfrm>
            <a:off x="66872" y="2755396"/>
            <a:ext cx="12114295" cy="1057749"/>
            <a:chOff x="127914" y="1431116"/>
            <a:chExt cx="12114295" cy="10577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5">
                  <a:extLst>
                    <a:ext uri="{FF2B5EF4-FFF2-40B4-BE49-F238E27FC236}">
                      <a16:creationId xmlns:a16="http://schemas.microsoft.com/office/drawing/2014/main" id="{22738F3F-B616-8E45-996E-ED780DF5D7EB}"/>
                    </a:ext>
                  </a:extLst>
                </p:cNvPr>
                <p:cNvSpPr txBox="1"/>
                <p:nvPr/>
              </p:nvSpPr>
              <p:spPr>
                <a:xfrm>
                  <a:off x="127914" y="1757341"/>
                  <a:ext cx="281423" cy="276999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07" name="TextBox 5">
                  <a:extLst>
                    <a:ext uri="{FF2B5EF4-FFF2-40B4-BE49-F238E27FC236}">
                      <a16:creationId xmlns:a16="http://schemas.microsoft.com/office/drawing/2014/main" id="{22738F3F-B616-8E45-996E-ED780DF5D7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914" y="1757341"/>
                  <a:ext cx="2814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3043" r="-4348" b="-13043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8" name="Group 80">
              <a:extLst>
                <a:ext uri="{FF2B5EF4-FFF2-40B4-BE49-F238E27FC236}">
                  <a16:creationId xmlns:a16="http://schemas.microsoft.com/office/drawing/2014/main" id="{DAEF2B3F-D8F8-EC42-9AB5-D03183BF062B}"/>
                </a:ext>
              </a:extLst>
            </p:cNvPr>
            <p:cNvGrpSpPr/>
            <p:nvPr/>
          </p:nvGrpSpPr>
          <p:grpSpPr>
            <a:xfrm>
              <a:off x="418393" y="1439178"/>
              <a:ext cx="3380362" cy="1005841"/>
              <a:chOff x="0" y="0"/>
              <a:chExt cx="3380361" cy="1005839"/>
            </a:xfrm>
          </p:grpSpPr>
          <p:grpSp>
            <p:nvGrpSpPr>
              <p:cNvPr id="123" name="Rectangle 4">
                <a:extLst>
                  <a:ext uri="{FF2B5EF4-FFF2-40B4-BE49-F238E27FC236}">
                    <a16:creationId xmlns:a16="http://schemas.microsoft.com/office/drawing/2014/main" id="{0ABDA6CC-F824-F543-A93A-36C18099FA9F}"/>
                  </a:ext>
                </a:extLst>
              </p:cNvPr>
              <p:cNvGrpSpPr/>
              <p:nvPr/>
            </p:nvGrpSpPr>
            <p:grpSpPr>
              <a:xfrm>
                <a:off x="415162" y="0"/>
                <a:ext cx="1005840" cy="1005839"/>
                <a:chOff x="0" y="0"/>
                <a:chExt cx="1005838" cy="1005838"/>
              </a:xfrm>
            </p:grpSpPr>
            <p:sp>
              <p:nvSpPr>
                <p:cNvPr id="127" name="Square">
                  <a:extLst>
                    <a:ext uri="{FF2B5EF4-FFF2-40B4-BE49-F238E27FC236}">
                      <a16:creationId xmlns:a16="http://schemas.microsoft.com/office/drawing/2014/main" id="{18FC0700-0413-274D-B5CC-19102C13734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005839" cy="1005839"/>
                </a:xfrm>
                <a:prstGeom prst="rect">
                  <a:avLst/>
                </a:prstGeom>
                <a:solidFill>
                  <a:srgbClr val="D9D9D9"/>
                </a:solidFill>
                <a:ln w="9525" cap="flat">
                  <a:solidFill>
                    <a:srgbClr val="40404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28" name="Affine">
                  <a:extLst>
                    <a:ext uri="{FF2B5EF4-FFF2-40B4-BE49-F238E27FC236}">
                      <a16:creationId xmlns:a16="http://schemas.microsoft.com/office/drawing/2014/main" id="{0729427E-E250-3048-A6AB-C371A03202CE}"/>
                    </a:ext>
                  </a:extLst>
                </p:cNvPr>
                <p:cNvSpPr txBox="1"/>
                <p:nvPr/>
              </p:nvSpPr>
              <p:spPr>
                <a:xfrm>
                  <a:off x="50482" y="336375"/>
                  <a:ext cx="904875" cy="333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>
                      <a:solidFill>
                        <a:srgbClr val="404040"/>
                      </a:solidFill>
                    </a:defRPr>
                  </a:lvl1pPr>
                </a:lstStyle>
                <a:p>
                  <a:r>
                    <a:t>Affine</a:t>
                  </a:r>
                </a:p>
              </p:txBody>
            </p:sp>
          </p:grpSp>
          <p:sp>
            <p:nvSpPr>
              <p:cNvPr id="124" name="Straight Arrow Connector 7">
                <a:extLst>
                  <a:ext uri="{FF2B5EF4-FFF2-40B4-BE49-F238E27FC236}">
                    <a16:creationId xmlns:a16="http://schemas.microsoft.com/office/drawing/2014/main" id="{49491736-75F6-B648-8951-15AFF8F9576D}"/>
                  </a:ext>
                </a:extLst>
              </p:cNvPr>
              <p:cNvSpPr/>
              <p:nvPr/>
            </p:nvSpPr>
            <p:spPr>
              <a:xfrm>
                <a:off x="0" y="521827"/>
                <a:ext cx="347196" cy="1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8">
                    <a:extLst>
                      <a:ext uri="{FF2B5EF4-FFF2-40B4-BE49-F238E27FC236}">
                        <a16:creationId xmlns:a16="http://schemas.microsoft.com/office/drawing/2014/main" id="{F15D4644-7886-2C43-AF28-07511330558F}"/>
                      </a:ext>
                    </a:extLst>
                  </p:cNvPr>
                  <p:cNvSpPr txBox="1"/>
                  <p:nvPr/>
                </p:nvSpPr>
                <p:spPr>
                  <a:xfrm>
                    <a:off x="1774986" y="362783"/>
                    <a:ext cx="1605375" cy="27699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ar-AE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ar-AE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ar-AE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dirty="0"/>
                  </a:p>
                </p:txBody>
              </p:sp>
            </mc:Choice>
            <mc:Fallback xmlns="">
              <p:sp>
                <p:nvSpPr>
                  <p:cNvPr id="125" name="TextBox 8">
                    <a:extLst>
                      <a:ext uri="{FF2B5EF4-FFF2-40B4-BE49-F238E27FC236}">
                        <a16:creationId xmlns:a16="http://schemas.microsoft.com/office/drawing/2014/main" id="{F15D4644-7886-2C43-AF28-0751133055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4986" y="362783"/>
                    <a:ext cx="1605375" cy="27699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575" t="-4545" b="-36364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6" name="Straight Arrow Connector 11">
                <a:extLst>
                  <a:ext uri="{FF2B5EF4-FFF2-40B4-BE49-F238E27FC236}">
                    <a16:creationId xmlns:a16="http://schemas.microsoft.com/office/drawing/2014/main" id="{07B17839-B65B-6045-9764-DF4729C1DB11}"/>
                  </a:ext>
                </a:extLst>
              </p:cNvPr>
              <p:cNvSpPr/>
              <p:nvPr/>
            </p:nvSpPr>
            <p:spPr>
              <a:xfrm flipV="1">
                <a:off x="1528820" y="514681"/>
                <a:ext cx="264111" cy="0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09" name="Group 81">
              <a:extLst>
                <a:ext uri="{FF2B5EF4-FFF2-40B4-BE49-F238E27FC236}">
                  <a16:creationId xmlns:a16="http://schemas.microsoft.com/office/drawing/2014/main" id="{07002CD2-8B02-524E-BC15-C44CAF8CD125}"/>
                </a:ext>
              </a:extLst>
            </p:cNvPr>
            <p:cNvGrpSpPr/>
            <p:nvPr/>
          </p:nvGrpSpPr>
          <p:grpSpPr>
            <a:xfrm>
              <a:off x="3737713" y="1483025"/>
              <a:ext cx="3247605" cy="1005840"/>
              <a:chOff x="0" y="0"/>
              <a:chExt cx="3247603" cy="1005839"/>
            </a:xfrm>
          </p:grpSpPr>
          <p:grpSp>
            <p:nvGrpSpPr>
              <p:cNvPr id="117" name="Rectangle 12">
                <a:extLst>
                  <a:ext uri="{FF2B5EF4-FFF2-40B4-BE49-F238E27FC236}">
                    <a16:creationId xmlns:a16="http://schemas.microsoft.com/office/drawing/2014/main" id="{3F551413-2611-A24D-B389-9C0CC89FD439}"/>
                  </a:ext>
                </a:extLst>
              </p:cNvPr>
              <p:cNvGrpSpPr/>
              <p:nvPr/>
            </p:nvGrpSpPr>
            <p:grpSpPr>
              <a:xfrm>
                <a:off x="289927" y="0"/>
                <a:ext cx="1132371" cy="1005839"/>
                <a:chOff x="0" y="0"/>
                <a:chExt cx="1132369" cy="1005838"/>
              </a:xfrm>
            </p:grpSpPr>
            <p:sp>
              <p:nvSpPr>
                <p:cNvPr id="121" name="Rectangle">
                  <a:extLst>
                    <a:ext uri="{FF2B5EF4-FFF2-40B4-BE49-F238E27FC236}">
                      <a16:creationId xmlns:a16="http://schemas.microsoft.com/office/drawing/2014/main" id="{C82CE952-E28E-5D43-95F2-A0C4054C101F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1132371" cy="1005839"/>
                </a:xfrm>
                <a:prstGeom prst="rect">
                  <a:avLst/>
                </a:prstGeom>
                <a:solidFill>
                  <a:srgbClr val="D9D9D9"/>
                </a:solidFill>
                <a:ln w="9525" cap="flat">
                  <a:solidFill>
                    <a:srgbClr val="40404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22" name="Activation">
                  <a:extLst>
                    <a:ext uri="{FF2B5EF4-FFF2-40B4-BE49-F238E27FC236}">
                      <a16:creationId xmlns:a16="http://schemas.microsoft.com/office/drawing/2014/main" id="{2B090AE4-35A6-7F4A-A6DA-E684BAC765E9}"/>
                    </a:ext>
                  </a:extLst>
                </p:cNvPr>
                <p:cNvSpPr txBox="1"/>
                <p:nvPr/>
              </p:nvSpPr>
              <p:spPr>
                <a:xfrm>
                  <a:off x="50482" y="336375"/>
                  <a:ext cx="1031405" cy="333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>
                      <a:solidFill>
                        <a:srgbClr val="404040"/>
                      </a:solidFill>
                    </a:defRPr>
                  </a:lvl1pPr>
                </a:lstStyle>
                <a:p>
                  <a:r>
                    <a:rPr dirty="0"/>
                    <a:t>Activation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TextBox 13">
                    <a:extLst>
                      <a:ext uri="{FF2B5EF4-FFF2-40B4-BE49-F238E27FC236}">
                        <a16:creationId xmlns:a16="http://schemas.microsoft.com/office/drawing/2014/main" id="{33B1367C-FC72-8348-BD1F-8777DFF18F5C}"/>
                      </a:ext>
                    </a:extLst>
                  </p:cNvPr>
                  <p:cNvSpPr txBox="1"/>
                  <p:nvPr/>
                </p:nvSpPr>
                <p:spPr>
                  <a:xfrm>
                    <a:off x="1765724" y="186159"/>
                    <a:ext cx="1481879" cy="52616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ar-AE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ar-AE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ar-AE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ar-AE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ar-AE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dirty="0"/>
                  </a:p>
                </p:txBody>
              </p:sp>
            </mc:Choice>
            <mc:Fallback xmlns="">
              <p:sp>
                <p:nvSpPr>
                  <p:cNvPr id="118" name="TextBox 13">
                    <a:extLst>
                      <a:ext uri="{FF2B5EF4-FFF2-40B4-BE49-F238E27FC236}">
                        <a16:creationId xmlns:a16="http://schemas.microsoft.com/office/drawing/2014/main" id="{33B1367C-FC72-8348-BD1F-8777DFF18F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5724" y="186159"/>
                    <a:ext cx="1481879" cy="52616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695" t="-4762" b="-11905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9" name="Straight Arrow Connector 14">
                <a:extLst>
                  <a:ext uri="{FF2B5EF4-FFF2-40B4-BE49-F238E27FC236}">
                    <a16:creationId xmlns:a16="http://schemas.microsoft.com/office/drawing/2014/main" id="{692930B2-92C7-D04B-B097-F92AD34872AF}"/>
                  </a:ext>
                </a:extLst>
              </p:cNvPr>
              <p:cNvSpPr/>
              <p:nvPr/>
            </p:nvSpPr>
            <p:spPr>
              <a:xfrm>
                <a:off x="1473115" y="491030"/>
                <a:ext cx="244150" cy="0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0" name="Straight Arrow Connector 22">
                <a:extLst>
                  <a:ext uri="{FF2B5EF4-FFF2-40B4-BE49-F238E27FC236}">
                    <a16:creationId xmlns:a16="http://schemas.microsoft.com/office/drawing/2014/main" id="{8A7ABC15-2249-F746-94C8-2DAB1EBD061C}"/>
                  </a:ext>
                </a:extLst>
              </p:cNvPr>
              <p:cNvSpPr/>
              <p:nvPr/>
            </p:nvSpPr>
            <p:spPr>
              <a:xfrm flipV="1">
                <a:off x="0" y="474988"/>
                <a:ext cx="229853" cy="962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10" name="Group 82">
              <a:extLst>
                <a:ext uri="{FF2B5EF4-FFF2-40B4-BE49-F238E27FC236}">
                  <a16:creationId xmlns:a16="http://schemas.microsoft.com/office/drawing/2014/main" id="{C89585C0-939B-C54F-BEB9-0804B611ADED}"/>
                </a:ext>
              </a:extLst>
            </p:cNvPr>
            <p:cNvGrpSpPr/>
            <p:nvPr/>
          </p:nvGrpSpPr>
          <p:grpSpPr>
            <a:xfrm>
              <a:off x="6905292" y="1431116"/>
              <a:ext cx="5336917" cy="1005842"/>
              <a:chOff x="-76178" y="0"/>
              <a:chExt cx="5336915" cy="100584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6">
                    <a:extLst>
                      <a:ext uri="{FF2B5EF4-FFF2-40B4-BE49-F238E27FC236}">
                        <a16:creationId xmlns:a16="http://schemas.microsoft.com/office/drawing/2014/main" id="{E29AB049-221A-2747-AAA9-B339B67F24F8}"/>
                      </a:ext>
                    </a:extLst>
                  </p:cNvPr>
                  <p:cNvSpPr txBox="1"/>
                  <p:nvPr/>
                </p:nvSpPr>
                <p:spPr>
                  <a:xfrm>
                    <a:off x="1576204" y="398183"/>
                    <a:ext cx="3684533" cy="24622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ar-AE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ar-AE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ar-A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ar-AE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ar-AE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ar-AE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ar-AE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ar-A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ar-AE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ar-AE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⁡(1−</m:t>
                          </m:r>
                          <m:sSub>
                            <m:sSubPr>
                              <m:ctrlPr>
                                <a:rPr lang="ar-AE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ar-A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sz="1600" dirty="0"/>
                  </a:p>
                </p:txBody>
              </p:sp>
            </mc:Choice>
            <mc:Fallback xmlns="">
              <p:sp>
                <p:nvSpPr>
                  <p:cNvPr id="111" name="TextBox 16">
                    <a:extLst>
                      <a:ext uri="{FF2B5EF4-FFF2-40B4-BE49-F238E27FC236}">
                        <a16:creationId xmlns:a16="http://schemas.microsoft.com/office/drawing/2014/main" id="{E29AB049-221A-2747-AAA9-B339B67F24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6204" y="398183"/>
                    <a:ext cx="3684533" cy="24622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687" t="-10000" r="-1031" b="-4000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2" name="Rectangle 15">
                <a:extLst>
                  <a:ext uri="{FF2B5EF4-FFF2-40B4-BE49-F238E27FC236}">
                    <a16:creationId xmlns:a16="http://schemas.microsoft.com/office/drawing/2014/main" id="{07E5E550-7B80-9D47-975F-6BECBB0A426B}"/>
                  </a:ext>
                </a:extLst>
              </p:cNvPr>
              <p:cNvGrpSpPr/>
              <p:nvPr/>
            </p:nvGrpSpPr>
            <p:grpSpPr>
              <a:xfrm>
                <a:off x="311840" y="0"/>
                <a:ext cx="1005844" cy="1005840"/>
                <a:chOff x="-66502" y="0"/>
                <a:chExt cx="1005842" cy="1005839"/>
              </a:xfrm>
            </p:grpSpPr>
            <p:sp>
              <p:nvSpPr>
                <p:cNvPr id="115" name="Square">
                  <a:extLst>
                    <a:ext uri="{FF2B5EF4-FFF2-40B4-BE49-F238E27FC236}">
                      <a16:creationId xmlns:a16="http://schemas.microsoft.com/office/drawing/2014/main" id="{17A607E3-2E8E-E849-A642-49F9D287D4BB}"/>
                    </a:ext>
                  </a:extLst>
                </p:cNvPr>
                <p:cNvSpPr/>
                <p:nvPr/>
              </p:nvSpPr>
              <p:spPr>
                <a:xfrm>
                  <a:off x="-66502" y="0"/>
                  <a:ext cx="1005842" cy="1005839"/>
                </a:xfrm>
                <a:prstGeom prst="rect">
                  <a:avLst/>
                </a:prstGeom>
                <a:solidFill>
                  <a:srgbClr val="D9D9D9"/>
                </a:solidFill>
                <a:ln w="9525" cap="flat">
                  <a:solidFill>
                    <a:srgbClr val="40404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16" name="Loss Fun">
                  <a:extLst>
                    <a:ext uri="{FF2B5EF4-FFF2-40B4-BE49-F238E27FC236}">
                      <a16:creationId xmlns:a16="http://schemas.microsoft.com/office/drawing/2014/main" id="{8470D3EC-8142-B947-BAA0-D7D6B8697339}"/>
                    </a:ext>
                  </a:extLst>
                </p:cNvPr>
                <p:cNvSpPr txBox="1"/>
                <p:nvPr/>
              </p:nvSpPr>
              <p:spPr>
                <a:xfrm>
                  <a:off x="605" y="336375"/>
                  <a:ext cx="904876" cy="333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>
                      <a:solidFill>
                        <a:srgbClr val="404040"/>
                      </a:solidFill>
                    </a:defRPr>
                  </a:lvl1pPr>
                </a:lstStyle>
                <a:p>
                  <a:r>
                    <a:rPr dirty="0"/>
                    <a:t>Loss Fun</a:t>
                  </a:r>
                </a:p>
              </p:txBody>
            </p:sp>
          </p:grpSp>
          <p:sp>
            <p:nvSpPr>
              <p:cNvPr id="113" name="Straight Arrow Connector 25">
                <a:extLst>
                  <a:ext uri="{FF2B5EF4-FFF2-40B4-BE49-F238E27FC236}">
                    <a16:creationId xmlns:a16="http://schemas.microsoft.com/office/drawing/2014/main" id="{68827F75-3EE1-0545-8735-18EBB54C987D}"/>
                  </a:ext>
                </a:extLst>
              </p:cNvPr>
              <p:cNvSpPr/>
              <p:nvPr/>
            </p:nvSpPr>
            <p:spPr>
              <a:xfrm>
                <a:off x="-76178" y="525053"/>
                <a:ext cx="340799" cy="0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4" name="Straight Arrow Connector 36">
                <a:extLst>
                  <a:ext uri="{FF2B5EF4-FFF2-40B4-BE49-F238E27FC236}">
                    <a16:creationId xmlns:a16="http://schemas.microsoft.com/office/drawing/2014/main" id="{50AC3050-2C03-5F4E-80FA-9B3FC63FDF78}"/>
                  </a:ext>
                </a:extLst>
              </p:cNvPr>
              <p:cNvSpPr/>
              <p:nvPr/>
            </p:nvSpPr>
            <p:spPr>
              <a:xfrm flipV="1">
                <a:off x="1373348" y="513989"/>
                <a:ext cx="180443" cy="2416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2063214-E876-A84E-82D0-0C20B9CB26DD}"/>
              </a:ext>
            </a:extLst>
          </p:cNvPr>
          <p:cNvGrpSpPr/>
          <p:nvPr/>
        </p:nvGrpSpPr>
        <p:grpSpPr>
          <a:xfrm>
            <a:off x="30299" y="4650885"/>
            <a:ext cx="12207655" cy="1057749"/>
            <a:chOff x="127914" y="1431116"/>
            <a:chExt cx="12207655" cy="10577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5">
                  <a:extLst>
                    <a:ext uri="{FF2B5EF4-FFF2-40B4-BE49-F238E27FC236}">
                      <a16:creationId xmlns:a16="http://schemas.microsoft.com/office/drawing/2014/main" id="{9F674CC3-0D9C-3148-9C65-68709B5B33FF}"/>
                    </a:ext>
                  </a:extLst>
                </p:cNvPr>
                <p:cNvSpPr txBox="1"/>
                <p:nvPr/>
              </p:nvSpPr>
              <p:spPr>
                <a:xfrm>
                  <a:off x="127914" y="1757341"/>
                  <a:ext cx="295529" cy="276999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30" name="TextBox 5">
                  <a:extLst>
                    <a:ext uri="{FF2B5EF4-FFF2-40B4-BE49-F238E27FC236}">
                      <a16:creationId xmlns:a16="http://schemas.microsoft.com/office/drawing/2014/main" id="{9F674CC3-0D9C-3148-9C65-68709B5B33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914" y="1757341"/>
                  <a:ext cx="295529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8333" b="-8696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1" name="Group 80">
              <a:extLst>
                <a:ext uri="{FF2B5EF4-FFF2-40B4-BE49-F238E27FC236}">
                  <a16:creationId xmlns:a16="http://schemas.microsoft.com/office/drawing/2014/main" id="{5571C5D6-E4B2-064E-963C-53850BCC333C}"/>
                </a:ext>
              </a:extLst>
            </p:cNvPr>
            <p:cNvGrpSpPr/>
            <p:nvPr/>
          </p:nvGrpSpPr>
          <p:grpSpPr>
            <a:xfrm>
              <a:off x="418393" y="1439178"/>
              <a:ext cx="3396357" cy="1005841"/>
              <a:chOff x="0" y="0"/>
              <a:chExt cx="3396356" cy="1005839"/>
            </a:xfrm>
          </p:grpSpPr>
          <p:grpSp>
            <p:nvGrpSpPr>
              <p:cNvPr id="146" name="Rectangle 4">
                <a:extLst>
                  <a:ext uri="{FF2B5EF4-FFF2-40B4-BE49-F238E27FC236}">
                    <a16:creationId xmlns:a16="http://schemas.microsoft.com/office/drawing/2014/main" id="{47B726A4-A576-3D41-8B88-844B34AB6825}"/>
                  </a:ext>
                </a:extLst>
              </p:cNvPr>
              <p:cNvGrpSpPr/>
              <p:nvPr/>
            </p:nvGrpSpPr>
            <p:grpSpPr>
              <a:xfrm>
                <a:off x="415162" y="0"/>
                <a:ext cx="1005840" cy="1005839"/>
                <a:chOff x="0" y="0"/>
                <a:chExt cx="1005838" cy="1005838"/>
              </a:xfrm>
            </p:grpSpPr>
            <p:sp>
              <p:nvSpPr>
                <p:cNvPr id="150" name="Square">
                  <a:extLst>
                    <a:ext uri="{FF2B5EF4-FFF2-40B4-BE49-F238E27FC236}">
                      <a16:creationId xmlns:a16="http://schemas.microsoft.com/office/drawing/2014/main" id="{DCEB4E5F-BD0D-844A-83D2-254509B76D6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005839" cy="1005839"/>
                </a:xfrm>
                <a:prstGeom prst="rect">
                  <a:avLst/>
                </a:prstGeom>
                <a:solidFill>
                  <a:srgbClr val="D9D9D9"/>
                </a:solidFill>
                <a:ln w="9525" cap="flat">
                  <a:solidFill>
                    <a:srgbClr val="40404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1" name="Affine">
                  <a:extLst>
                    <a:ext uri="{FF2B5EF4-FFF2-40B4-BE49-F238E27FC236}">
                      <a16:creationId xmlns:a16="http://schemas.microsoft.com/office/drawing/2014/main" id="{A179FBD5-CA3C-5A42-8307-7B5068A85D69}"/>
                    </a:ext>
                  </a:extLst>
                </p:cNvPr>
                <p:cNvSpPr txBox="1"/>
                <p:nvPr/>
              </p:nvSpPr>
              <p:spPr>
                <a:xfrm>
                  <a:off x="50482" y="336375"/>
                  <a:ext cx="904875" cy="333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>
                      <a:solidFill>
                        <a:srgbClr val="404040"/>
                      </a:solidFill>
                    </a:defRPr>
                  </a:lvl1pPr>
                </a:lstStyle>
                <a:p>
                  <a:r>
                    <a:t>Affine</a:t>
                  </a:r>
                </a:p>
              </p:txBody>
            </p:sp>
          </p:grpSp>
          <p:sp>
            <p:nvSpPr>
              <p:cNvPr id="147" name="Straight Arrow Connector 7">
                <a:extLst>
                  <a:ext uri="{FF2B5EF4-FFF2-40B4-BE49-F238E27FC236}">
                    <a16:creationId xmlns:a16="http://schemas.microsoft.com/office/drawing/2014/main" id="{AE0D763C-282D-DD44-8D8A-A640C2D5EB8C}"/>
                  </a:ext>
                </a:extLst>
              </p:cNvPr>
              <p:cNvSpPr/>
              <p:nvPr/>
            </p:nvSpPr>
            <p:spPr>
              <a:xfrm>
                <a:off x="0" y="521827"/>
                <a:ext cx="347196" cy="1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Box 8">
                    <a:extLst>
                      <a:ext uri="{FF2B5EF4-FFF2-40B4-BE49-F238E27FC236}">
                        <a16:creationId xmlns:a16="http://schemas.microsoft.com/office/drawing/2014/main" id="{486253C1-B872-A34D-B803-D112BBE017D1}"/>
                      </a:ext>
                    </a:extLst>
                  </p:cNvPr>
                  <p:cNvSpPr txBox="1"/>
                  <p:nvPr/>
                </p:nvSpPr>
                <p:spPr>
                  <a:xfrm>
                    <a:off x="1769308" y="356358"/>
                    <a:ext cx="1627048" cy="27699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ar-AE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ar-AE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ar-AE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dirty="0"/>
                  </a:p>
                </p:txBody>
              </p:sp>
            </mc:Choice>
            <mc:Fallback xmlns="">
              <p:sp>
                <p:nvSpPr>
                  <p:cNvPr id="148" name="TextBox 8">
                    <a:extLst>
                      <a:ext uri="{FF2B5EF4-FFF2-40B4-BE49-F238E27FC236}">
                        <a16:creationId xmlns:a16="http://schemas.microsoft.com/office/drawing/2014/main" id="{486253C1-B872-A34D-B803-D112BBE017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9308" y="356358"/>
                    <a:ext cx="1627048" cy="27699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550" t="-4545" b="-36364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9" name="Straight Arrow Connector 11">
                <a:extLst>
                  <a:ext uri="{FF2B5EF4-FFF2-40B4-BE49-F238E27FC236}">
                    <a16:creationId xmlns:a16="http://schemas.microsoft.com/office/drawing/2014/main" id="{2827CE78-373D-DC44-B1BF-3671FDC2FE73}"/>
                  </a:ext>
                </a:extLst>
              </p:cNvPr>
              <p:cNvSpPr/>
              <p:nvPr/>
            </p:nvSpPr>
            <p:spPr>
              <a:xfrm flipV="1">
                <a:off x="1528820" y="514681"/>
                <a:ext cx="264111" cy="0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32" name="Group 81">
              <a:extLst>
                <a:ext uri="{FF2B5EF4-FFF2-40B4-BE49-F238E27FC236}">
                  <a16:creationId xmlns:a16="http://schemas.microsoft.com/office/drawing/2014/main" id="{89D029D3-D60F-ED4E-86AC-5CBE47171C8B}"/>
                </a:ext>
              </a:extLst>
            </p:cNvPr>
            <p:cNvGrpSpPr/>
            <p:nvPr/>
          </p:nvGrpSpPr>
          <p:grpSpPr>
            <a:xfrm>
              <a:off x="3737713" y="1483025"/>
              <a:ext cx="3267739" cy="1005840"/>
              <a:chOff x="0" y="0"/>
              <a:chExt cx="3267737" cy="1005839"/>
            </a:xfrm>
          </p:grpSpPr>
          <p:grpSp>
            <p:nvGrpSpPr>
              <p:cNvPr id="140" name="Rectangle 12">
                <a:extLst>
                  <a:ext uri="{FF2B5EF4-FFF2-40B4-BE49-F238E27FC236}">
                    <a16:creationId xmlns:a16="http://schemas.microsoft.com/office/drawing/2014/main" id="{7EEE46DC-E0C7-EF4F-A95A-C453AF5CF47F}"/>
                  </a:ext>
                </a:extLst>
              </p:cNvPr>
              <p:cNvGrpSpPr/>
              <p:nvPr/>
            </p:nvGrpSpPr>
            <p:grpSpPr>
              <a:xfrm>
                <a:off x="289927" y="0"/>
                <a:ext cx="1132371" cy="1005839"/>
                <a:chOff x="0" y="0"/>
                <a:chExt cx="1132369" cy="1005838"/>
              </a:xfrm>
            </p:grpSpPr>
            <p:sp>
              <p:nvSpPr>
                <p:cNvPr id="144" name="Rectangle">
                  <a:extLst>
                    <a:ext uri="{FF2B5EF4-FFF2-40B4-BE49-F238E27FC236}">
                      <a16:creationId xmlns:a16="http://schemas.microsoft.com/office/drawing/2014/main" id="{0AA189FA-C645-D348-A847-E7161C3D822C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1132371" cy="1005839"/>
                </a:xfrm>
                <a:prstGeom prst="rect">
                  <a:avLst/>
                </a:prstGeom>
                <a:solidFill>
                  <a:srgbClr val="D9D9D9"/>
                </a:solidFill>
                <a:ln w="9525" cap="flat">
                  <a:solidFill>
                    <a:srgbClr val="40404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5" name="Activation">
                  <a:extLst>
                    <a:ext uri="{FF2B5EF4-FFF2-40B4-BE49-F238E27FC236}">
                      <a16:creationId xmlns:a16="http://schemas.microsoft.com/office/drawing/2014/main" id="{10C13693-F9A3-EB42-AA1B-BAC8A76994CF}"/>
                    </a:ext>
                  </a:extLst>
                </p:cNvPr>
                <p:cNvSpPr txBox="1"/>
                <p:nvPr/>
              </p:nvSpPr>
              <p:spPr>
                <a:xfrm>
                  <a:off x="50482" y="336375"/>
                  <a:ext cx="1031405" cy="333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>
                      <a:solidFill>
                        <a:srgbClr val="404040"/>
                      </a:solidFill>
                    </a:defRPr>
                  </a:lvl1pPr>
                </a:lstStyle>
                <a:p>
                  <a:r>
                    <a:rPr dirty="0"/>
                    <a:t>Activation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TextBox 13">
                    <a:extLst>
                      <a:ext uri="{FF2B5EF4-FFF2-40B4-BE49-F238E27FC236}">
                        <a16:creationId xmlns:a16="http://schemas.microsoft.com/office/drawing/2014/main" id="{C1575B66-6B03-2F42-8438-E1E7FAF6A3AB}"/>
                      </a:ext>
                    </a:extLst>
                  </p:cNvPr>
                  <p:cNvSpPr txBox="1"/>
                  <p:nvPr/>
                </p:nvSpPr>
                <p:spPr>
                  <a:xfrm>
                    <a:off x="1765724" y="186159"/>
                    <a:ext cx="1502013" cy="52501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ar-AE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ar-AE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ar-AE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ar-AE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ar-AE" sz="18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dirty="0"/>
                  </a:p>
                </p:txBody>
              </p:sp>
            </mc:Choice>
            <mc:Fallback xmlns="">
              <p:sp>
                <p:nvSpPr>
                  <p:cNvPr id="141" name="TextBox 13">
                    <a:extLst>
                      <a:ext uri="{FF2B5EF4-FFF2-40B4-BE49-F238E27FC236}">
                        <a16:creationId xmlns:a16="http://schemas.microsoft.com/office/drawing/2014/main" id="{C1575B66-6B03-2F42-8438-E1E7FAF6A3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5724" y="186159"/>
                    <a:ext cx="1502013" cy="52501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521" t="-2326" b="-11628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2" name="Straight Arrow Connector 14">
                <a:extLst>
                  <a:ext uri="{FF2B5EF4-FFF2-40B4-BE49-F238E27FC236}">
                    <a16:creationId xmlns:a16="http://schemas.microsoft.com/office/drawing/2014/main" id="{E3286BA9-E511-6242-B477-3A2A2C23AD6A}"/>
                  </a:ext>
                </a:extLst>
              </p:cNvPr>
              <p:cNvSpPr/>
              <p:nvPr/>
            </p:nvSpPr>
            <p:spPr>
              <a:xfrm>
                <a:off x="1473115" y="491030"/>
                <a:ext cx="244150" cy="0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3" name="Straight Arrow Connector 22">
                <a:extLst>
                  <a:ext uri="{FF2B5EF4-FFF2-40B4-BE49-F238E27FC236}">
                    <a16:creationId xmlns:a16="http://schemas.microsoft.com/office/drawing/2014/main" id="{2F9CD23B-9AF3-B745-AC82-931713A0A8EC}"/>
                  </a:ext>
                </a:extLst>
              </p:cNvPr>
              <p:cNvSpPr/>
              <p:nvPr/>
            </p:nvSpPr>
            <p:spPr>
              <a:xfrm flipV="1">
                <a:off x="0" y="474988"/>
                <a:ext cx="229853" cy="962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33" name="Group 82">
              <a:extLst>
                <a:ext uri="{FF2B5EF4-FFF2-40B4-BE49-F238E27FC236}">
                  <a16:creationId xmlns:a16="http://schemas.microsoft.com/office/drawing/2014/main" id="{1E98D203-841B-3A4A-8166-CDEEF0416D7B}"/>
                </a:ext>
              </a:extLst>
            </p:cNvPr>
            <p:cNvGrpSpPr/>
            <p:nvPr/>
          </p:nvGrpSpPr>
          <p:grpSpPr>
            <a:xfrm>
              <a:off x="6905292" y="1431116"/>
              <a:ext cx="5430277" cy="1005842"/>
              <a:chOff x="-76178" y="0"/>
              <a:chExt cx="5430275" cy="100584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Box 16">
                    <a:extLst>
                      <a:ext uri="{FF2B5EF4-FFF2-40B4-BE49-F238E27FC236}">
                        <a16:creationId xmlns:a16="http://schemas.microsoft.com/office/drawing/2014/main" id="{D20CD2EE-288B-0F45-B716-632B784934D6}"/>
                      </a:ext>
                    </a:extLst>
                  </p:cNvPr>
                  <p:cNvSpPr txBox="1"/>
                  <p:nvPr/>
                </p:nvSpPr>
                <p:spPr>
                  <a:xfrm>
                    <a:off x="1576204" y="398183"/>
                    <a:ext cx="3777893" cy="24622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ar-AE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ar-AE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ar-A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ar-AE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ar-AE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ar-AE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ar-A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ar-AE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ar-AE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⁡(1−</m:t>
                          </m:r>
                          <m:sSub>
                            <m:sSubPr>
                              <m:ctrlPr>
                                <a:rPr lang="ar-AE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ar-AE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ar-A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sz="1600" dirty="0"/>
                  </a:p>
                </p:txBody>
              </p:sp>
            </mc:Choice>
            <mc:Fallback xmlns="">
              <p:sp>
                <p:nvSpPr>
                  <p:cNvPr id="134" name="TextBox 16">
                    <a:extLst>
                      <a:ext uri="{FF2B5EF4-FFF2-40B4-BE49-F238E27FC236}">
                        <a16:creationId xmlns:a16="http://schemas.microsoft.com/office/drawing/2014/main" id="{D20CD2EE-288B-0F45-B716-632B784934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6204" y="398183"/>
                    <a:ext cx="3777893" cy="24622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007" t="-4762" r="-1678" b="-33333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5" name="Rectangle 15">
                <a:extLst>
                  <a:ext uri="{FF2B5EF4-FFF2-40B4-BE49-F238E27FC236}">
                    <a16:creationId xmlns:a16="http://schemas.microsoft.com/office/drawing/2014/main" id="{5D00B951-09AB-0348-B9A6-A04C5122A89D}"/>
                  </a:ext>
                </a:extLst>
              </p:cNvPr>
              <p:cNvGrpSpPr/>
              <p:nvPr/>
            </p:nvGrpSpPr>
            <p:grpSpPr>
              <a:xfrm>
                <a:off x="311840" y="0"/>
                <a:ext cx="1005844" cy="1005840"/>
                <a:chOff x="-66502" y="0"/>
                <a:chExt cx="1005842" cy="1005839"/>
              </a:xfrm>
            </p:grpSpPr>
            <p:sp>
              <p:nvSpPr>
                <p:cNvPr id="138" name="Square">
                  <a:extLst>
                    <a:ext uri="{FF2B5EF4-FFF2-40B4-BE49-F238E27FC236}">
                      <a16:creationId xmlns:a16="http://schemas.microsoft.com/office/drawing/2014/main" id="{4F659CAF-E86F-A146-B6C4-2EA8D92EB6D6}"/>
                    </a:ext>
                  </a:extLst>
                </p:cNvPr>
                <p:cNvSpPr/>
                <p:nvPr/>
              </p:nvSpPr>
              <p:spPr>
                <a:xfrm>
                  <a:off x="-66502" y="0"/>
                  <a:ext cx="1005842" cy="1005839"/>
                </a:xfrm>
                <a:prstGeom prst="rect">
                  <a:avLst/>
                </a:prstGeom>
                <a:solidFill>
                  <a:srgbClr val="D9D9D9"/>
                </a:solidFill>
                <a:ln w="9525" cap="flat">
                  <a:solidFill>
                    <a:srgbClr val="40404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9" name="Loss Fun">
                  <a:extLst>
                    <a:ext uri="{FF2B5EF4-FFF2-40B4-BE49-F238E27FC236}">
                      <a16:creationId xmlns:a16="http://schemas.microsoft.com/office/drawing/2014/main" id="{3B55C819-9035-634D-9F14-5344FAA16B4D}"/>
                    </a:ext>
                  </a:extLst>
                </p:cNvPr>
                <p:cNvSpPr txBox="1"/>
                <p:nvPr/>
              </p:nvSpPr>
              <p:spPr>
                <a:xfrm>
                  <a:off x="605" y="336375"/>
                  <a:ext cx="904876" cy="333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>
                      <a:solidFill>
                        <a:srgbClr val="404040"/>
                      </a:solidFill>
                    </a:defRPr>
                  </a:lvl1pPr>
                </a:lstStyle>
                <a:p>
                  <a:r>
                    <a:rPr dirty="0"/>
                    <a:t>Loss Fun</a:t>
                  </a:r>
                </a:p>
              </p:txBody>
            </p:sp>
          </p:grpSp>
          <p:sp>
            <p:nvSpPr>
              <p:cNvPr id="136" name="Straight Arrow Connector 25">
                <a:extLst>
                  <a:ext uri="{FF2B5EF4-FFF2-40B4-BE49-F238E27FC236}">
                    <a16:creationId xmlns:a16="http://schemas.microsoft.com/office/drawing/2014/main" id="{AE65A5E3-6F49-8642-ABB8-A950EA153F57}"/>
                  </a:ext>
                </a:extLst>
              </p:cNvPr>
              <p:cNvSpPr/>
              <p:nvPr/>
            </p:nvSpPr>
            <p:spPr>
              <a:xfrm>
                <a:off x="-76178" y="525053"/>
                <a:ext cx="340799" cy="0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7" name="Straight Arrow Connector 36">
                <a:extLst>
                  <a:ext uri="{FF2B5EF4-FFF2-40B4-BE49-F238E27FC236}">
                    <a16:creationId xmlns:a16="http://schemas.microsoft.com/office/drawing/2014/main" id="{33FF83C4-494C-074D-8412-1D25DE6253C8}"/>
                  </a:ext>
                </a:extLst>
              </p:cNvPr>
              <p:cNvSpPr/>
              <p:nvPr/>
            </p:nvSpPr>
            <p:spPr>
              <a:xfrm flipV="1">
                <a:off x="1373348" y="513989"/>
                <a:ext cx="180443" cy="2416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401748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" grpId="0" animBg="1" advAuto="0"/>
      <p:bldP spid="447" grpId="0" animBg="1" advAuto="0"/>
      <p:bldP spid="450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le 1"/>
          <p:cNvSpPr txBox="1">
            <a:spLocks noGrp="1"/>
          </p:cNvSpPr>
          <p:nvPr>
            <p:ph type="title"/>
          </p:nvPr>
        </p:nvSpPr>
        <p:spPr>
          <a:xfrm>
            <a:off x="34929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t>Build our first ANN</a:t>
            </a:r>
          </a:p>
        </p:txBody>
      </p:sp>
      <p:grpSp>
        <p:nvGrpSpPr>
          <p:cNvPr id="475" name="Group 4"/>
          <p:cNvGrpSpPr/>
          <p:nvPr/>
        </p:nvGrpSpPr>
        <p:grpSpPr>
          <a:xfrm>
            <a:off x="455595" y="1479896"/>
            <a:ext cx="10726849" cy="1032811"/>
            <a:chOff x="0" y="0"/>
            <a:chExt cx="10726848" cy="1032810"/>
          </a:xfrm>
        </p:grpSpPr>
        <p:grpSp>
          <p:nvGrpSpPr>
            <p:cNvPr id="473" name="Group 5"/>
            <p:cNvGrpSpPr/>
            <p:nvPr/>
          </p:nvGrpSpPr>
          <p:grpSpPr>
            <a:xfrm>
              <a:off x="-1" y="0"/>
              <a:ext cx="10726850" cy="1032811"/>
              <a:chOff x="0" y="0"/>
              <a:chExt cx="10726848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4" name="TextBox 7"/>
                  <p:cNvSpPr txBox="1"/>
                  <p:nvPr/>
                </p:nvSpPr>
                <p:spPr>
                  <a:xfrm>
                    <a:off x="9060548" y="97972"/>
                    <a:ext cx="1666301" cy="61359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454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60548" y="97972"/>
                    <a:ext cx="1666301" cy="61359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5303" t="-146939" r="-758" b="-242857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72" name="Group 8"/>
              <p:cNvGrpSpPr/>
              <p:nvPr/>
            </p:nvGrpSpPr>
            <p:grpSpPr>
              <a:xfrm>
                <a:off x="-1" y="0"/>
                <a:ext cx="8307598" cy="1032811"/>
                <a:chOff x="0" y="0"/>
                <a:chExt cx="8307596" cy="1032810"/>
              </a:xfrm>
            </p:grpSpPr>
            <p:grpSp>
              <p:nvGrpSpPr>
                <p:cNvPr id="457" name="Rectangle 9"/>
                <p:cNvGrpSpPr/>
                <p:nvPr/>
              </p:nvGrpSpPr>
              <p:grpSpPr>
                <a:xfrm>
                  <a:off x="742246" y="8062"/>
                  <a:ext cx="1005841" cy="1005841"/>
                  <a:chOff x="0" y="0"/>
                  <a:chExt cx="1005840" cy="1005840"/>
                </a:xfrm>
              </p:grpSpPr>
              <p:sp>
                <p:nvSpPr>
                  <p:cNvPr id="455" name="Square"/>
                  <p:cNvSpPr/>
                  <p:nvPr/>
                </p:nvSpPr>
                <p:spPr>
                  <a:xfrm>
                    <a:off x="-1" y="-1"/>
                    <a:ext cx="1005842" cy="1005842"/>
                  </a:xfrm>
                  <a:prstGeom prst="rect">
                    <a:avLst/>
                  </a:prstGeom>
                  <a:solidFill>
                    <a:srgbClr val="D9D9D9"/>
                  </a:solidFill>
                  <a:ln w="9525" cap="flat">
                    <a:solidFill>
                      <a:srgbClr val="40404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56" name="Affine"/>
                  <p:cNvSpPr txBox="1"/>
                  <p:nvPr/>
                </p:nvSpPr>
                <p:spPr>
                  <a:xfrm>
                    <a:off x="50482" y="336376"/>
                    <a:ext cx="904876" cy="3330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404040"/>
                        </a:solidFill>
                      </a:defRPr>
                    </a:lvl1pPr>
                  </a:lstStyle>
                  <a:p>
                    <a:r>
                      <a:t>Affine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8" name="TextBox 10"/>
                    <p:cNvSpPr txBox="1"/>
                    <p:nvPr/>
                  </p:nvSpPr>
                  <p:spPr>
                    <a:xfrm>
                      <a:off x="0" y="326226"/>
                      <a:ext cx="179680" cy="149505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latinLnBrk="1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oMath>
                        </m:oMathPara>
                      </a14:m>
                      <a:endParaRPr/>
                    </a:p>
                  </p:txBody>
                </p:sp>
              </mc:Choice>
              <mc:Fallback xmlns="">
                <p:sp>
                  <p:nvSpPr>
                    <p:cNvPr id="458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0" y="326226"/>
                      <a:ext cx="179680" cy="14950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42857" r="-35714" b="-84615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59" name="Straight Arrow Connector 11"/>
                <p:cNvSpPr/>
                <p:nvPr/>
              </p:nvSpPr>
              <p:spPr>
                <a:xfrm>
                  <a:off x="327083" y="529890"/>
                  <a:ext cx="347197" cy="1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0" name="TextBox 12"/>
                    <p:cNvSpPr txBox="1"/>
                    <p:nvPr/>
                  </p:nvSpPr>
                  <p:spPr>
                    <a:xfrm>
                      <a:off x="2235832" y="302648"/>
                      <a:ext cx="1206332" cy="23487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latinLnBrk="1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/>
                    </a:p>
                  </p:txBody>
                </p:sp>
              </mc:Choice>
              <mc:Fallback xmlns="">
                <p:sp>
                  <p:nvSpPr>
                    <p:cNvPr id="460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35832" y="302648"/>
                      <a:ext cx="1206332" cy="23487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8421" t="-5263" r="-12632" b="-57895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61" name="Straight Arrow Connector 13"/>
                <p:cNvSpPr/>
                <p:nvPr/>
              </p:nvSpPr>
              <p:spPr>
                <a:xfrm flipV="1">
                  <a:off x="1855905" y="518203"/>
                  <a:ext cx="255533" cy="4542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464" name="Rectangle 14"/>
                <p:cNvGrpSpPr/>
                <p:nvPr/>
              </p:nvGrpSpPr>
              <p:grpSpPr>
                <a:xfrm>
                  <a:off x="4002834" y="26970"/>
                  <a:ext cx="1132370" cy="1005841"/>
                  <a:chOff x="0" y="0"/>
                  <a:chExt cx="1132369" cy="1005840"/>
                </a:xfrm>
              </p:grpSpPr>
              <p:sp>
                <p:nvSpPr>
                  <p:cNvPr id="462" name="Rectangle"/>
                  <p:cNvSpPr/>
                  <p:nvPr/>
                </p:nvSpPr>
                <p:spPr>
                  <a:xfrm>
                    <a:off x="-1" y="-1"/>
                    <a:ext cx="1132371" cy="1005842"/>
                  </a:xfrm>
                  <a:prstGeom prst="rect">
                    <a:avLst/>
                  </a:prstGeom>
                  <a:solidFill>
                    <a:srgbClr val="D9D9D9"/>
                  </a:solidFill>
                  <a:ln w="9525" cap="flat">
                    <a:solidFill>
                      <a:srgbClr val="40404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63" name="Activation"/>
                  <p:cNvSpPr txBox="1"/>
                  <p:nvPr/>
                </p:nvSpPr>
                <p:spPr>
                  <a:xfrm>
                    <a:off x="50482" y="336376"/>
                    <a:ext cx="1031405" cy="3330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404040"/>
                        </a:solidFill>
                      </a:defRPr>
                    </a:lvl1pPr>
                  </a:lstStyle>
                  <a:p>
                    <a:r>
                      <a:t>Activation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5" name="TextBox 15"/>
                    <p:cNvSpPr txBox="1"/>
                    <p:nvPr/>
                  </p:nvSpPr>
                  <p:spPr>
                    <a:xfrm>
                      <a:off x="5602700" y="163251"/>
                      <a:ext cx="1146896" cy="49674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latinLnBrk="1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/>
                    </a:p>
                  </p:txBody>
                </p:sp>
              </mc:Choice>
              <mc:Fallback xmlns="">
                <p:sp>
                  <p:nvSpPr>
                    <p:cNvPr id="465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02700" y="163251"/>
                      <a:ext cx="1146896" cy="49674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7692" t="-5000" r="-7692" b="-17500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66" name="Straight Arrow Connector 16"/>
                <p:cNvSpPr/>
                <p:nvPr/>
              </p:nvSpPr>
              <p:spPr>
                <a:xfrm>
                  <a:off x="5186021" y="518000"/>
                  <a:ext cx="277388" cy="204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469" name="Rectangle 17"/>
                <p:cNvGrpSpPr/>
                <p:nvPr/>
              </p:nvGrpSpPr>
              <p:grpSpPr>
                <a:xfrm>
                  <a:off x="7301756" y="0"/>
                  <a:ext cx="1005841" cy="1005841"/>
                  <a:chOff x="0" y="0"/>
                  <a:chExt cx="1005840" cy="1005840"/>
                </a:xfrm>
              </p:grpSpPr>
              <p:sp>
                <p:nvSpPr>
                  <p:cNvPr id="467" name="Square"/>
                  <p:cNvSpPr/>
                  <p:nvPr/>
                </p:nvSpPr>
                <p:spPr>
                  <a:xfrm>
                    <a:off x="-1" y="-1"/>
                    <a:ext cx="1005842" cy="1005842"/>
                  </a:xfrm>
                  <a:prstGeom prst="rect">
                    <a:avLst/>
                  </a:prstGeom>
                  <a:solidFill>
                    <a:srgbClr val="D9D9D9"/>
                  </a:solidFill>
                  <a:ln w="9525" cap="flat">
                    <a:solidFill>
                      <a:srgbClr val="40404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68" name="Loss Fun"/>
                  <p:cNvSpPr txBox="1"/>
                  <p:nvPr/>
                </p:nvSpPr>
                <p:spPr>
                  <a:xfrm>
                    <a:off x="50482" y="336376"/>
                    <a:ext cx="904876" cy="3330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404040"/>
                        </a:solidFill>
                      </a:defRPr>
                    </a:lvl1pPr>
                  </a:lstStyle>
                  <a:p>
                    <a:r>
                      <a:t>Loss Fun</a:t>
                    </a:r>
                  </a:p>
                </p:txBody>
              </p:sp>
            </p:grpSp>
            <p:sp>
              <p:nvSpPr>
                <p:cNvPr id="470" name="Straight Arrow Connector 18"/>
                <p:cNvSpPr/>
                <p:nvPr/>
              </p:nvSpPr>
              <p:spPr>
                <a:xfrm flipV="1">
                  <a:off x="3712906" y="501958"/>
                  <a:ext cx="229853" cy="963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71" name="Straight Arrow Connector 19"/>
                <p:cNvSpPr/>
                <p:nvPr/>
              </p:nvSpPr>
              <p:spPr>
                <a:xfrm>
                  <a:off x="6923413" y="500912"/>
                  <a:ext cx="328206" cy="1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</p:grpSp>
        <p:sp>
          <p:nvSpPr>
            <p:cNvPr id="474" name="Straight Arrow Connector 6"/>
            <p:cNvSpPr/>
            <p:nvPr/>
          </p:nvSpPr>
          <p:spPr>
            <a:xfrm flipV="1">
              <a:off x="8463533" y="487314"/>
              <a:ext cx="576296" cy="7569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97" name="Group 21"/>
          <p:cNvGrpSpPr/>
          <p:nvPr/>
        </p:nvGrpSpPr>
        <p:grpSpPr>
          <a:xfrm>
            <a:off x="445321" y="2918905"/>
            <a:ext cx="10726849" cy="1032811"/>
            <a:chOff x="0" y="0"/>
            <a:chExt cx="10726848" cy="1032810"/>
          </a:xfrm>
        </p:grpSpPr>
        <p:grpSp>
          <p:nvGrpSpPr>
            <p:cNvPr id="495" name="Group 22"/>
            <p:cNvGrpSpPr/>
            <p:nvPr/>
          </p:nvGrpSpPr>
          <p:grpSpPr>
            <a:xfrm>
              <a:off x="-1" y="0"/>
              <a:ext cx="10726850" cy="1032811"/>
              <a:chOff x="0" y="0"/>
              <a:chExt cx="10726848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6" name="TextBox 24"/>
                  <p:cNvSpPr txBox="1"/>
                  <p:nvPr/>
                </p:nvSpPr>
                <p:spPr>
                  <a:xfrm>
                    <a:off x="9060548" y="97972"/>
                    <a:ext cx="1666301" cy="61359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476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60548" y="97972"/>
                    <a:ext cx="1666301" cy="61359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303" t="-142000" r="-758" b="-23600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94" name="Group 25"/>
              <p:cNvGrpSpPr/>
              <p:nvPr/>
            </p:nvGrpSpPr>
            <p:grpSpPr>
              <a:xfrm>
                <a:off x="-1" y="0"/>
                <a:ext cx="8307598" cy="1032811"/>
                <a:chOff x="0" y="0"/>
                <a:chExt cx="8307596" cy="1032810"/>
              </a:xfrm>
            </p:grpSpPr>
            <p:grpSp>
              <p:nvGrpSpPr>
                <p:cNvPr id="479" name="Rectangle 26"/>
                <p:cNvGrpSpPr/>
                <p:nvPr/>
              </p:nvGrpSpPr>
              <p:grpSpPr>
                <a:xfrm>
                  <a:off x="742246" y="8062"/>
                  <a:ext cx="1005841" cy="1005841"/>
                  <a:chOff x="0" y="0"/>
                  <a:chExt cx="1005840" cy="1005840"/>
                </a:xfrm>
              </p:grpSpPr>
              <p:sp>
                <p:nvSpPr>
                  <p:cNvPr id="477" name="Square"/>
                  <p:cNvSpPr/>
                  <p:nvPr/>
                </p:nvSpPr>
                <p:spPr>
                  <a:xfrm>
                    <a:off x="-1" y="-1"/>
                    <a:ext cx="1005842" cy="1005842"/>
                  </a:xfrm>
                  <a:prstGeom prst="rect">
                    <a:avLst/>
                  </a:prstGeom>
                  <a:solidFill>
                    <a:srgbClr val="D9D9D9"/>
                  </a:solidFill>
                  <a:ln w="9525" cap="flat">
                    <a:solidFill>
                      <a:srgbClr val="40404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78" name="Affine"/>
                  <p:cNvSpPr txBox="1"/>
                  <p:nvPr/>
                </p:nvSpPr>
                <p:spPr>
                  <a:xfrm>
                    <a:off x="50482" y="336376"/>
                    <a:ext cx="904876" cy="3330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404040"/>
                        </a:solidFill>
                      </a:defRPr>
                    </a:lvl1pPr>
                  </a:lstStyle>
                  <a:p>
                    <a:r>
                      <a:t>Affine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0" name="TextBox 27"/>
                    <p:cNvSpPr txBox="1"/>
                    <p:nvPr/>
                  </p:nvSpPr>
                  <p:spPr>
                    <a:xfrm>
                      <a:off x="0" y="326226"/>
                      <a:ext cx="179680" cy="149505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latinLnBrk="1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oMath>
                        </m:oMathPara>
                      </a14:m>
                      <a:endParaRPr/>
                    </a:p>
                  </p:txBody>
                </p:sp>
              </mc:Choice>
              <mc:Fallback xmlns="">
                <p:sp>
                  <p:nvSpPr>
                    <p:cNvPr id="480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0" y="326226"/>
                      <a:ext cx="179680" cy="14950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40000" r="-26667" b="-84615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81" name="Straight Arrow Connector 28"/>
                <p:cNvSpPr/>
                <p:nvPr/>
              </p:nvSpPr>
              <p:spPr>
                <a:xfrm>
                  <a:off x="327083" y="529890"/>
                  <a:ext cx="347197" cy="1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2" name="TextBox 29"/>
                    <p:cNvSpPr txBox="1"/>
                    <p:nvPr/>
                  </p:nvSpPr>
                  <p:spPr>
                    <a:xfrm>
                      <a:off x="2107293" y="302648"/>
                      <a:ext cx="1350403" cy="62860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="http://schemas.openxmlformats.org/officeDocument/2006/math" xmlns:ma14="http://schemas.microsoft.com/office/mac/drawingml/2011/main" val="1"/>
                      </a:ext>
                    </a:extLst>
                  </p:spPr>
                  <p:txBody>
                    <a:bodyPr wrap="none" lIns="45719" tIns="45719" rIns="45719" bIns="45719" numCol="1" anchor="t">
                      <a:spAutoFit/>
                    </a:bodyPr>
                    <a:lstStyle>
                      <a:lvl1pPr>
                        <a:defRPr>
                          <a:latin typeface="Cambria Math"/>
                          <a:ea typeface="Cambria Math"/>
                          <a:cs typeface="Cambria Math"/>
                          <a:sym typeface="Cambria Math"/>
                        </a:defRPr>
                      </a:lvl1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𝑋𝑊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/>
                    </a:p>
                  </p:txBody>
                </p:sp>
              </mc:Choice>
              <mc:Fallback xmlns="">
                <p:sp>
                  <p:nvSpPr>
                    <p:cNvPr id="482" name="TextBox 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07293" y="302648"/>
                      <a:ext cx="1350403" cy="628608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738" r="-3738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83" name="Straight Arrow Connector 30"/>
                <p:cNvSpPr/>
                <p:nvPr/>
              </p:nvSpPr>
              <p:spPr>
                <a:xfrm flipV="1">
                  <a:off x="1855905" y="518203"/>
                  <a:ext cx="255533" cy="4542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486" name="Rectangle 31"/>
                <p:cNvGrpSpPr/>
                <p:nvPr/>
              </p:nvGrpSpPr>
              <p:grpSpPr>
                <a:xfrm>
                  <a:off x="4002834" y="26970"/>
                  <a:ext cx="1132370" cy="1005841"/>
                  <a:chOff x="0" y="0"/>
                  <a:chExt cx="1132369" cy="1005840"/>
                </a:xfrm>
              </p:grpSpPr>
              <p:sp>
                <p:nvSpPr>
                  <p:cNvPr id="484" name="Rectangle"/>
                  <p:cNvSpPr/>
                  <p:nvPr/>
                </p:nvSpPr>
                <p:spPr>
                  <a:xfrm>
                    <a:off x="-1" y="-1"/>
                    <a:ext cx="1132371" cy="1005842"/>
                  </a:xfrm>
                  <a:prstGeom prst="rect">
                    <a:avLst/>
                  </a:prstGeom>
                  <a:solidFill>
                    <a:srgbClr val="D9D9D9"/>
                  </a:solidFill>
                  <a:ln w="9525" cap="flat">
                    <a:solidFill>
                      <a:srgbClr val="40404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85" name="Activation"/>
                  <p:cNvSpPr txBox="1"/>
                  <p:nvPr/>
                </p:nvSpPr>
                <p:spPr>
                  <a:xfrm>
                    <a:off x="50482" y="336376"/>
                    <a:ext cx="1031405" cy="3330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404040"/>
                        </a:solidFill>
                      </a:defRPr>
                    </a:lvl1pPr>
                  </a:lstStyle>
                  <a:p>
                    <a:r>
                      <a:t>Activation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7" name="TextBox 32"/>
                    <p:cNvSpPr txBox="1"/>
                    <p:nvPr/>
                  </p:nvSpPr>
                  <p:spPr>
                    <a:xfrm>
                      <a:off x="5603555" y="163251"/>
                      <a:ext cx="1145186" cy="49674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latinLnBrk="1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limUpp>
                              <m:limUppPr>
                                <m:ctrlPr>
                                  <a:rPr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UppPr>
                              <m:e>
                                <m:r>
                                  <a:rPr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lim>
                                <m:r>
                                  <a:rPr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^</m:t>
                                </m:r>
                              </m:lim>
                            </m:limUpp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/>
                    </a:p>
                  </p:txBody>
                </p:sp>
              </mc:Choice>
              <mc:Fallback xmlns="">
                <p:sp>
                  <p:nvSpPr>
                    <p:cNvPr id="487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03555" y="163251"/>
                      <a:ext cx="1145186" cy="49674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7692" t="-5000" r="-7692" b="-17500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88" name="Straight Arrow Connector 33"/>
                <p:cNvSpPr/>
                <p:nvPr/>
              </p:nvSpPr>
              <p:spPr>
                <a:xfrm>
                  <a:off x="5186021" y="518000"/>
                  <a:ext cx="277388" cy="204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491" name="Rectangle 34"/>
                <p:cNvGrpSpPr/>
                <p:nvPr/>
              </p:nvGrpSpPr>
              <p:grpSpPr>
                <a:xfrm>
                  <a:off x="7301756" y="0"/>
                  <a:ext cx="1005841" cy="1005841"/>
                  <a:chOff x="0" y="0"/>
                  <a:chExt cx="1005840" cy="1005840"/>
                </a:xfrm>
              </p:grpSpPr>
              <p:sp>
                <p:nvSpPr>
                  <p:cNvPr id="489" name="Square"/>
                  <p:cNvSpPr/>
                  <p:nvPr/>
                </p:nvSpPr>
                <p:spPr>
                  <a:xfrm>
                    <a:off x="-1" y="-1"/>
                    <a:ext cx="1005842" cy="1005842"/>
                  </a:xfrm>
                  <a:prstGeom prst="rect">
                    <a:avLst/>
                  </a:prstGeom>
                  <a:solidFill>
                    <a:srgbClr val="D9D9D9"/>
                  </a:solidFill>
                  <a:ln w="9525" cap="flat">
                    <a:solidFill>
                      <a:srgbClr val="40404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90" name="Loss Fun"/>
                  <p:cNvSpPr txBox="1"/>
                  <p:nvPr/>
                </p:nvSpPr>
                <p:spPr>
                  <a:xfrm>
                    <a:off x="50482" y="336376"/>
                    <a:ext cx="904876" cy="3330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404040"/>
                        </a:solidFill>
                      </a:defRPr>
                    </a:lvl1pPr>
                  </a:lstStyle>
                  <a:p>
                    <a:r>
                      <a:t>Loss Fun</a:t>
                    </a:r>
                  </a:p>
                </p:txBody>
              </p:sp>
            </p:grpSp>
            <p:sp>
              <p:nvSpPr>
                <p:cNvPr id="492" name="Straight Arrow Connector 35"/>
                <p:cNvSpPr/>
                <p:nvPr/>
              </p:nvSpPr>
              <p:spPr>
                <a:xfrm>
                  <a:off x="3632339" y="501958"/>
                  <a:ext cx="310420" cy="1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93" name="Straight Arrow Connector 36"/>
                <p:cNvSpPr/>
                <p:nvPr/>
              </p:nvSpPr>
              <p:spPr>
                <a:xfrm>
                  <a:off x="6923413" y="500912"/>
                  <a:ext cx="328206" cy="1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</p:grpSp>
        <p:sp>
          <p:nvSpPr>
            <p:cNvPr id="496" name="Straight Arrow Connector 23"/>
            <p:cNvSpPr/>
            <p:nvPr/>
          </p:nvSpPr>
          <p:spPr>
            <a:xfrm flipV="1">
              <a:off x="8463533" y="487314"/>
              <a:ext cx="576296" cy="7569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500" name="Oval Callout 2"/>
          <p:cNvGrpSpPr/>
          <p:nvPr/>
        </p:nvGrpSpPr>
        <p:grpSpPr>
          <a:xfrm>
            <a:off x="360936" y="915812"/>
            <a:ext cx="1190682" cy="559663"/>
            <a:chOff x="0" y="0"/>
            <a:chExt cx="1190681" cy="559662"/>
          </a:xfrm>
        </p:grpSpPr>
        <p:sp>
          <p:nvSpPr>
            <p:cNvPr id="498" name="Quote Bubble"/>
            <p:cNvSpPr/>
            <p:nvPr/>
          </p:nvSpPr>
          <p:spPr>
            <a:xfrm>
              <a:off x="0" y="526"/>
              <a:ext cx="1190682" cy="558610"/>
            </a:xfrm>
            <a:prstGeom prst="wedgeEllipseCallout">
              <a:avLst>
                <a:gd name="adj1" fmla="val -37464"/>
                <a:gd name="adj2" fmla="val 106009"/>
              </a:avLst>
            </a:prstGeom>
            <a:solidFill>
              <a:schemeClr val="accent3"/>
            </a:solidFill>
            <a:ln w="25400" cap="flat">
              <a:solidFill>
                <a:srgbClr val="71884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9" name="matrix:"/>
                <p:cNvSpPr txBox="1"/>
                <p:nvPr/>
              </p:nvSpPr>
              <p:spPr>
                <a:xfrm>
                  <a:off x="232791" y="0"/>
                  <a:ext cx="725100" cy="55966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 sz="1400">
                      <a:effectLst>
                        <a:outerShdw blurRad="38100" dist="19050" dir="2700000" rotWithShape="0">
                          <a:srgbClr val="000000">
                            <a:alpha val="40000"/>
                          </a:srgbClr>
                        </a:outerShdw>
                      </a:effectLst>
                    </a:defRPr>
                  </a:pPr>
                  <a:r>
                    <a:t>matrix: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sz="1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1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1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endParaRPr/>
                </a:p>
              </p:txBody>
            </p:sp>
          </mc:Choice>
          <mc:Fallback xmlns="">
            <p:sp>
              <p:nvSpPr>
                <p:cNvPr id="499" name="matrix: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91" y="0"/>
                  <a:ext cx="725100" cy="559663"/>
                </a:xfrm>
                <a:prstGeom prst="rect">
                  <a:avLst/>
                </a:prstGeom>
                <a:blipFill>
                  <a:blip r:embed="rId10"/>
                  <a:stretch>
                    <a:fillRect l="-1724" t="-2222" r="-8621" b="-4444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3" name="Oval Callout 56"/>
          <p:cNvGrpSpPr/>
          <p:nvPr/>
        </p:nvGrpSpPr>
        <p:grpSpPr>
          <a:xfrm>
            <a:off x="3695424" y="844686"/>
            <a:ext cx="1190683" cy="566444"/>
            <a:chOff x="0" y="0"/>
            <a:chExt cx="1190681" cy="566443"/>
          </a:xfrm>
        </p:grpSpPr>
        <p:sp>
          <p:nvSpPr>
            <p:cNvPr id="501" name="Quote Bubble"/>
            <p:cNvSpPr/>
            <p:nvPr/>
          </p:nvSpPr>
          <p:spPr>
            <a:xfrm>
              <a:off x="0" y="3917"/>
              <a:ext cx="1190682" cy="558610"/>
            </a:xfrm>
            <a:prstGeom prst="wedgeEllipseCallout">
              <a:avLst>
                <a:gd name="adj1" fmla="val -39464"/>
                <a:gd name="adj2" fmla="val 117298"/>
              </a:avLst>
            </a:prstGeom>
            <a:solidFill>
              <a:schemeClr val="accent3"/>
            </a:solidFill>
            <a:ln w="25400" cap="flat">
              <a:solidFill>
                <a:srgbClr val="71884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2" name="vector:"/>
                <p:cNvSpPr txBox="1"/>
                <p:nvPr/>
              </p:nvSpPr>
              <p:spPr>
                <a:xfrm>
                  <a:off x="232791" y="0"/>
                  <a:ext cx="725100" cy="56644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 sz="1400">
                      <a:effectLst>
                        <a:outerShdw blurRad="38100" dist="19050" dir="2700000" rotWithShape="0">
                          <a:srgbClr val="000000">
                            <a:alpha val="40000"/>
                          </a:srgbClr>
                        </a:outerShdw>
                      </a:effectLst>
                    </a:defRPr>
                  </a:pPr>
                  <a:r>
                    <a:t>vector: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×1</m:t>
                      </m:r>
                    </m:oMath>
                  </a14:m>
                  <a:endParaRPr/>
                </a:p>
              </p:txBody>
            </p:sp>
          </mc:Choice>
          <mc:Fallback xmlns="">
            <p:sp>
              <p:nvSpPr>
                <p:cNvPr id="502" name="vector: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91" y="0"/>
                  <a:ext cx="725100" cy="566444"/>
                </a:xfrm>
                <a:prstGeom prst="rect">
                  <a:avLst/>
                </a:prstGeom>
                <a:blipFill>
                  <a:blip r:embed="rId11"/>
                  <a:stretch>
                    <a:fillRect l="-1724" t="-4444" r="-8621" b="-6667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4" name="TextBox 38"/>
              <p:cNvSpPr txBox="1"/>
              <p:nvPr/>
            </p:nvSpPr>
            <p:spPr>
              <a:xfrm>
                <a:off x="5316619" y="309376"/>
                <a:ext cx="3271346" cy="746566"/>
              </a:xfrm>
              <a:prstGeom prst="rect">
                <a:avLst/>
              </a:prstGeom>
              <a:solidFill>
                <a:srgbClr val="C6D9F1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dirty="0">
                    <a:latin typeface="+mj-lt"/>
                    <a:ea typeface="+mj-ea"/>
                    <a:cs typeface="+mj-cs"/>
                    <a:sym typeface="Calibri"/>
                  </a:rPr>
                  <a:t>: number of predictors</a:t>
                </a:r>
              </a:p>
              <a:p>
                <a:pPr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dirty="0">
                    <a:latin typeface="+mj-lt"/>
                    <a:ea typeface="+mj-ea"/>
                    <a:cs typeface="+mj-cs"/>
                    <a:sym typeface="Calibri"/>
                  </a:rPr>
                  <a:t> number of observations</a:t>
                </a:r>
              </a:p>
            </p:txBody>
          </p:sp>
        </mc:Choice>
        <mc:Fallback xmlns="">
          <p:sp>
            <p:nvSpPr>
              <p:cNvPr id="504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619" y="309376"/>
                <a:ext cx="3271346" cy="746566"/>
              </a:xfrm>
              <a:prstGeom prst="rect">
                <a:avLst/>
              </a:prstGeom>
              <a:blipFill>
                <a:blip r:embed="rId12"/>
                <a:stretch>
                  <a:fillRect l="-386" b="-10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7" name="Oval Callout 58"/>
          <p:cNvGrpSpPr/>
          <p:nvPr/>
        </p:nvGrpSpPr>
        <p:grpSpPr>
          <a:xfrm>
            <a:off x="2307021" y="959520"/>
            <a:ext cx="1190682" cy="558611"/>
            <a:chOff x="0" y="0"/>
            <a:chExt cx="1190681" cy="558609"/>
          </a:xfrm>
        </p:grpSpPr>
        <p:sp>
          <p:nvSpPr>
            <p:cNvPr id="505" name="Quote Bubble"/>
            <p:cNvSpPr/>
            <p:nvPr/>
          </p:nvSpPr>
          <p:spPr>
            <a:xfrm>
              <a:off x="0" y="0"/>
              <a:ext cx="1190682" cy="558610"/>
            </a:xfrm>
            <a:prstGeom prst="wedgeEllipseCallout">
              <a:avLst>
                <a:gd name="adj1" fmla="val -18265"/>
                <a:gd name="adj2" fmla="val 97541"/>
              </a:avLst>
            </a:prstGeom>
            <a:solidFill>
              <a:schemeClr val="accent3"/>
            </a:solidFill>
            <a:ln w="25400" cap="flat">
              <a:solidFill>
                <a:srgbClr val="71884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6" name="vector:"/>
                <p:cNvSpPr txBox="1"/>
                <p:nvPr/>
              </p:nvSpPr>
              <p:spPr>
                <a:xfrm>
                  <a:off x="232791" y="7861"/>
                  <a:ext cx="725100" cy="54288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 sz="1400">
                      <a:effectLst>
                        <a:outerShdw blurRad="38100" dist="19050" dir="2700000" rotWithShape="0">
                          <a:srgbClr val="000000">
                            <a:alpha val="40000"/>
                          </a:srgbClr>
                        </a:outerShdw>
                      </a:effectLst>
                    </a:defRPr>
                  </a:pPr>
                  <a:r>
                    <a:t>vector: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×1</m:t>
                      </m:r>
                    </m:oMath>
                  </a14:m>
                  <a:endParaRPr/>
                </a:p>
              </p:txBody>
            </p:sp>
          </mc:Choice>
          <mc:Fallback xmlns="">
            <p:sp>
              <p:nvSpPr>
                <p:cNvPr id="506" name="vector: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91" y="7861"/>
                  <a:ext cx="725100" cy="542887"/>
                </a:xfrm>
                <a:prstGeom prst="rect">
                  <a:avLst/>
                </a:prstGeom>
                <a:blipFill>
                  <a:blip r:embed="rId13"/>
                  <a:stretch>
                    <a:fillRect l="-1724" t="-4545" r="-8621" b="-2273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8" name="Straight Connector 61"/>
          <p:cNvSpPr/>
          <p:nvPr/>
        </p:nvSpPr>
        <p:spPr>
          <a:xfrm flipV="1">
            <a:off x="-1" y="4303986"/>
            <a:ext cx="12060623" cy="11036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grpSp>
        <p:nvGrpSpPr>
          <p:cNvPr id="530" name="Group 62"/>
          <p:cNvGrpSpPr/>
          <p:nvPr/>
        </p:nvGrpSpPr>
        <p:grpSpPr>
          <a:xfrm>
            <a:off x="313942" y="4537288"/>
            <a:ext cx="10726849" cy="1032811"/>
            <a:chOff x="0" y="0"/>
            <a:chExt cx="10726848" cy="1032810"/>
          </a:xfrm>
        </p:grpSpPr>
        <p:grpSp>
          <p:nvGrpSpPr>
            <p:cNvPr id="528" name="Group 63"/>
            <p:cNvGrpSpPr/>
            <p:nvPr/>
          </p:nvGrpSpPr>
          <p:grpSpPr>
            <a:xfrm>
              <a:off x="-1" y="0"/>
              <a:ext cx="10726850" cy="1032811"/>
              <a:chOff x="0" y="0"/>
              <a:chExt cx="10726848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9" name="TextBox 65"/>
                  <p:cNvSpPr txBox="1"/>
                  <p:nvPr/>
                </p:nvSpPr>
                <p:spPr>
                  <a:xfrm>
                    <a:off x="9060548" y="97972"/>
                    <a:ext cx="1666301" cy="61359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509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60548" y="97972"/>
                    <a:ext cx="1666301" cy="61359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5303" t="-142000" r="-758" b="-23800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27" name="Group 66"/>
              <p:cNvGrpSpPr/>
              <p:nvPr/>
            </p:nvGrpSpPr>
            <p:grpSpPr>
              <a:xfrm>
                <a:off x="-1" y="0"/>
                <a:ext cx="8307598" cy="1032811"/>
                <a:chOff x="0" y="0"/>
                <a:chExt cx="8307596" cy="1032810"/>
              </a:xfrm>
            </p:grpSpPr>
            <p:grpSp>
              <p:nvGrpSpPr>
                <p:cNvPr id="512" name="Rectangle 67"/>
                <p:cNvGrpSpPr/>
                <p:nvPr/>
              </p:nvGrpSpPr>
              <p:grpSpPr>
                <a:xfrm>
                  <a:off x="742246" y="8062"/>
                  <a:ext cx="1005841" cy="1005841"/>
                  <a:chOff x="0" y="0"/>
                  <a:chExt cx="1005840" cy="1005840"/>
                </a:xfrm>
              </p:grpSpPr>
              <p:sp>
                <p:nvSpPr>
                  <p:cNvPr id="510" name="Square"/>
                  <p:cNvSpPr/>
                  <p:nvPr/>
                </p:nvSpPr>
                <p:spPr>
                  <a:xfrm>
                    <a:off x="-1" y="-1"/>
                    <a:ext cx="1005842" cy="1005842"/>
                  </a:xfrm>
                  <a:prstGeom prst="rect">
                    <a:avLst/>
                  </a:prstGeom>
                  <a:solidFill>
                    <a:srgbClr val="D9D9D9"/>
                  </a:solidFill>
                  <a:ln w="9525" cap="flat">
                    <a:solidFill>
                      <a:srgbClr val="40404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511" name="Affine"/>
                  <p:cNvSpPr txBox="1"/>
                  <p:nvPr/>
                </p:nvSpPr>
                <p:spPr>
                  <a:xfrm>
                    <a:off x="50482" y="336376"/>
                    <a:ext cx="904876" cy="3330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404040"/>
                        </a:solidFill>
                      </a:defRPr>
                    </a:lvl1pPr>
                  </a:lstStyle>
                  <a:p>
                    <a:r>
                      <a:t>Affine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3" name="TextBox 68"/>
                    <p:cNvSpPr txBox="1"/>
                    <p:nvPr/>
                  </p:nvSpPr>
                  <p:spPr>
                    <a:xfrm>
                      <a:off x="0" y="326226"/>
                      <a:ext cx="179680" cy="149505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latinLnBrk="1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oMath>
                        </m:oMathPara>
                      </a14:m>
                      <a:endParaRPr/>
                    </a:p>
                  </p:txBody>
                </p:sp>
              </mc:Choice>
              <mc:Fallback xmlns="">
                <p:sp>
                  <p:nvSpPr>
                    <p:cNvPr id="513" name="TextBox 6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0" y="326226"/>
                      <a:ext cx="179680" cy="149505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33333" r="-33333" b="-100000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14" name="Straight Arrow Connector 69"/>
                <p:cNvSpPr/>
                <p:nvPr/>
              </p:nvSpPr>
              <p:spPr>
                <a:xfrm>
                  <a:off x="327083" y="529890"/>
                  <a:ext cx="347197" cy="1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5" name="TextBox 70"/>
                    <p:cNvSpPr txBox="1"/>
                    <p:nvPr/>
                  </p:nvSpPr>
                  <p:spPr>
                    <a:xfrm>
                      <a:off x="2107293" y="302648"/>
                      <a:ext cx="962889" cy="62860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="http://schemas.openxmlformats.org/officeDocument/2006/math" xmlns:ma14="http://schemas.microsoft.com/office/mac/drawingml/2011/main" val="1"/>
                      </a:ext>
                    </a:extLst>
                  </p:spPr>
                  <p:txBody>
                    <a:bodyPr wrap="none" lIns="45719" tIns="45719" rIns="45719" bIns="45719" numCol="1" anchor="t">
                      <a:spAutoFit/>
                    </a:bodyPr>
                    <a:lstStyle>
                      <a:lvl1pPr>
                        <a:defRPr>
                          <a:latin typeface="Cambria Math"/>
                          <a:ea typeface="Cambria Math"/>
                          <a:cs typeface="Cambria Math"/>
                          <a:sym typeface="Cambria Math"/>
                        </a:defRPr>
                      </a:lvl1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𝑋𝑊</m:t>
                            </m:r>
                          </m:oMath>
                        </m:oMathPara>
                      </a14:m>
                      <a:endParaRPr/>
                    </a:p>
                  </p:txBody>
                </p:sp>
              </mc:Choice>
              <mc:Fallback xmlns="">
                <p:sp>
                  <p:nvSpPr>
                    <p:cNvPr id="515" name="TextBox 7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07293" y="302648"/>
                      <a:ext cx="962889" cy="628608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3896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16" name="Straight Arrow Connector 71"/>
                <p:cNvSpPr/>
                <p:nvPr/>
              </p:nvSpPr>
              <p:spPr>
                <a:xfrm flipV="1">
                  <a:off x="1855905" y="518203"/>
                  <a:ext cx="255533" cy="4542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519" name="Rectangle 72"/>
                <p:cNvGrpSpPr/>
                <p:nvPr/>
              </p:nvGrpSpPr>
              <p:grpSpPr>
                <a:xfrm>
                  <a:off x="4002834" y="26970"/>
                  <a:ext cx="1132370" cy="1005841"/>
                  <a:chOff x="0" y="0"/>
                  <a:chExt cx="1132369" cy="1005840"/>
                </a:xfrm>
              </p:grpSpPr>
              <p:sp>
                <p:nvSpPr>
                  <p:cNvPr id="517" name="Rectangle"/>
                  <p:cNvSpPr/>
                  <p:nvPr/>
                </p:nvSpPr>
                <p:spPr>
                  <a:xfrm>
                    <a:off x="-1" y="-1"/>
                    <a:ext cx="1132371" cy="1005842"/>
                  </a:xfrm>
                  <a:prstGeom prst="rect">
                    <a:avLst/>
                  </a:prstGeom>
                  <a:solidFill>
                    <a:srgbClr val="D9D9D9"/>
                  </a:solidFill>
                  <a:ln w="9525" cap="flat">
                    <a:solidFill>
                      <a:srgbClr val="40404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518" name="Activation"/>
                  <p:cNvSpPr txBox="1"/>
                  <p:nvPr/>
                </p:nvSpPr>
                <p:spPr>
                  <a:xfrm>
                    <a:off x="50482" y="336376"/>
                    <a:ext cx="1031405" cy="3330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404040"/>
                        </a:solidFill>
                      </a:defRPr>
                    </a:lvl1pPr>
                  </a:lstStyle>
                  <a:p>
                    <a:r>
                      <a:t>Activation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0" name="TextBox 73"/>
                    <p:cNvSpPr txBox="1"/>
                    <p:nvPr/>
                  </p:nvSpPr>
                  <p:spPr>
                    <a:xfrm>
                      <a:off x="5603555" y="163251"/>
                      <a:ext cx="1145186" cy="49674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latinLnBrk="1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limUpp>
                              <m:limUppPr>
                                <m:ctrlPr>
                                  <a:rPr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UppPr>
                              <m:e>
                                <m:r>
                                  <a:rPr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lim>
                                <m:r>
                                  <a:rPr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^</m:t>
                                </m:r>
                              </m:lim>
                            </m:limUpp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/>
                    </a:p>
                  </p:txBody>
                </p:sp>
              </mc:Choice>
              <mc:Fallback xmlns="">
                <p:sp>
                  <p:nvSpPr>
                    <p:cNvPr id="520" name="TextBox 7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03555" y="163251"/>
                      <a:ext cx="1145186" cy="496748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7692" t="-5000" r="-7692" b="-17500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21" name="Straight Arrow Connector 74"/>
                <p:cNvSpPr/>
                <p:nvPr/>
              </p:nvSpPr>
              <p:spPr>
                <a:xfrm>
                  <a:off x="5186021" y="518000"/>
                  <a:ext cx="277388" cy="204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524" name="Rectangle 75"/>
                <p:cNvGrpSpPr/>
                <p:nvPr/>
              </p:nvGrpSpPr>
              <p:grpSpPr>
                <a:xfrm>
                  <a:off x="7301756" y="0"/>
                  <a:ext cx="1005841" cy="1005841"/>
                  <a:chOff x="0" y="0"/>
                  <a:chExt cx="1005840" cy="1005840"/>
                </a:xfrm>
              </p:grpSpPr>
              <p:sp>
                <p:nvSpPr>
                  <p:cNvPr id="522" name="Square"/>
                  <p:cNvSpPr/>
                  <p:nvPr/>
                </p:nvSpPr>
                <p:spPr>
                  <a:xfrm>
                    <a:off x="-1" y="-1"/>
                    <a:ext cx="1005842" cy="1005842"/>
                  </a:xfrm>
                  <a:prstGeom prst="rect">
                    <a:avLst/>
                  </a:prstGeom>
                  <a:solidFill>
                    <a:srgbClr val="D9D9D9"/>
                  </a:solidFill>
                  <a:ln w="9525" cap="flat">
                    <a:solidFill>
                      <a:srgbClr val="40404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523" name="Loss Fun"/>
                  <p:cNvSpPr txBox="1"/>
                  <p:nvPr/>
                </p:nvSpPr>
                <p:spPr>
                  <a:xfrm>
                    <a:off x="50482" y="336376"/>
                    <a:ext cx="904876" cy="3330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404040"/>
                        </a:solidFill>
                      </a:defRPr>
                    </a:lvl1pPr>
                  </a:lstStyle>
                  <a:p>
                    <a:r>
                      <a:t>Loss Fun</a:t>
                    </a:r>
                  </a:p>
                </p:txBody>
              </p:sp>
            </p:grpSp>
            <p:sp>
              <p:nvSpPr>
                <p:cNvPr id="525" name="Straight Arrow Connector 76"/>
                <p:cNvSpPr/>
                <p:nvPr/>
              </p:nvSpPr>
              <p:spPr>
                <a:xfrm>
                  <a:off x="3632339" y="501958"/>
                  <a:ext cx="310420" cy="1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26" name="Straight Arrow Connector 77"/>
                <p:cNvSpPr/>
                <p:nvPr/>
              </p:nvSpPr>
              <p:spPr>
                <a:xfrm>
                  <a:off x="6923413" y="500912"/>
                  <a:ext cx="328206" cy="1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</p:grpSp>
        <p:sp>
          <p:nvSpPr>
            <p:cNvPr id="529" name="Straight Arrow Connector 64"/>
            <p:cNvSpPr/>
            <p:nvPr/>
          </p:nvSpPr>
          <p:spPr>
            <a:xfrm flipV="1">
              <a:off x="8463533" y="487314"/>
              <a:ext cx="576296" cy="7569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Rectangle 79"/>
              <p:cNvSpPr txBox="1"/>
              <p:nvPr/>
            </p:nvSpPr>
            <p:spPr>
              <a:xfrm>
                <a:off x="1589378" y="5813978"/>
                <a:ext cx="2195813" cy="9780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… </m:t>
                                </m:r>
                              </m:e>
                            </m:mr>
                            <m:mr>
                              <m:e>
                                <m: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eqArr>
                            <m:eqArr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𝑜𝑝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31" name="Rectangle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378" y="5813978"/>
                <a:ext cx="2195813" cy="978015"/>
              </a:xfrm>
              <a:prstGeom prst="rect">
                <a:avLst/>
              </a:prstGeom>
              <a:blipFill>
                <a:blip r:embed="rId18"/>
                <a:stretch>
                  <a:fillRect l="-3448" t="-256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Rectangle 80"/>
              <p:cNvSpPr/>
              <p:nvPr/>
            </p:nvSpPr>
            <p:spPr>
              <a:xfrm>
                <a:off x="3897759" y="5608880"/>
                <a:ext cx="1265251" cy="1382395"/>
              </a:xfrm>
              <a:prstGeom prst="rect">
                <a:avLst/>
              </a:prstGeom>
              <a:solidFill>
                <a:srgbClr val="F9F9F9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>
                <a:spAutoFit/>
              </a:bodyPr>
              <a:lstStyle>
                <a:lvl1pPr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sz="1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sz="1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eqArr>
                                <m:eqArrPr>
                                  <m:ctrlPr>
                                    <a:rPr sz="1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sz="1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sz="19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9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sz="19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32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759" y="5608880"/>
                <a:ext cx="1265251" cy="1382395"/>
              </a:xfrm>
              <a:prstGeom prst="rect">
                <a:avLst/>
              </a:prstGeom>
              <a:blipFill>
                <a:blip r:embed="rId19"/>
                <a:stretch>
                  <a:fillRect l="-297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5" name="Oval Callout 81"/>
          <p:cNvGrpSpPr/>
          <p:nvPr/>
        </p:nvGrpSpPr>
        <p:grpSpPr>
          <a:xfrm>
            <a:off x="3100084" y="2325173"/>
            <a:ext cx="1190683" cy="558610"/>
            <a:chOff x="0" y="0"/>
            <a:chExt cx="1190681" cy="558609"/>
          </a:xfrm>
        </p:grpSpPr>
        <p:sp>
          <p:nvSpPr>
            <p:cNvPr id="533" name="Quote Bubble"/>
            <p:cNvSpPr/>
            <p:nvPr/>
          </p:nvSpPr>
          <p:spPr>
            <a:xfrm>
              <a:off x="0" y="0"/>
              <a:ext cx="1190682" cy="558610"/>
            </a:xfrm>
            <a:prstGeom prst="wedgeEllipseCallout">
              <a:avLst>
                <a:gd name="adj1" fmla="val -40281"/>
                <a:gd name="adj2" fmla="val -70774"/>
              </a:avLst>
            </a:prstGeom>
            <a:solidFill>
              <a:schemeClr val="accent3"/>
            </a:solidFill>
            <a:ln w="25400" cap="flat">
              <a:solidFill>
                <a:srgbClr val="71884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4" name="scalar"/>
            <p:cNvSpPr txBox="1"/>
            <p:nvPr/>
          </p:nvSpPr>
          <p:spPr>
            <a:xfrm>
              <a:off x="232791" y="138905"/>
              <a:ext cx="725100" cy="28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effectLst>
                    <a:outerShdw blurRad="38100" dist="19050" dir="2700000" rotWithShape="0">
                      <a:srgbClr val="000000">
                        <a:alpha val="40000"/>
                      </a:srgbClr>
                    </a:outerShdw>
                  </a:effectLst>
                </a:defRPr>
              </a:lvl1pPr>
            </a:lstStyle>
            <a:p>
              <a:r>
                <a:t>scalar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62353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" grpId="0" animBg="1" advAuto="0"/>
      <p:bldP spid="497" grpId="0" animBg="1" advAuto="0"/>
      <p:bldP spid="530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Build our first ANN</a:t>
            </a:r>
          </a:p>
        </p:txBody>
      </p:sp>
      <p:grpSp>
        <p:nvGrpSpPr>
          <p:cNvPr id="442" name="Group 39"/>
          <p:cNvGrpSpPr/>
          <p:nvPr/>
        </p:nvGrpSpPr>
        <p:grpSpPr>
          <a:xfrm>
            <a:off x="455593" y="1486759"/>
            <a:ext cx="10853266" cy="1032817"/>
            <a:chOff x="-1" y="0"/>
            <a:chExt cx="10853265" cy="1032815"/>
          </a:xfrm>
        </p:grpSpPr>
        <p:grpSp>
          <p:nvGrpSpPr>
            <p:cNvPr id="440" name="Group 40"/>
            <p:cNvGrpSpPr/>
            <p:nvPr/>
          </p:nvGrpSpPr>
          <p:grpSpPr>
            <a:xfrm>
              <a:off x="-2" y="-1"/>
              <a:ext cx="10853266" cy="1032816"/>
              <a:chOff x="0" y="-1"/>
              <a:chExt cx="10853265" cy="103281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1" name="TextBox 42"/>
                  <p:cNvSpPr txBox="1"/>
                  <p:nvPr/>
                </p:nvSpPr>
                <p:spPr>
                  <a:xfrm>
                    <a:off x="8934139" y="97972"/>
                    <a:ext cx="1919126" cy="61359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/>
                  </a:p>
                </p:txBody>
              </p:sp>
            </mc:Choice>
            <mc:Fallback>
              <p:sp>
                <p:nvSpPr>
                  <p:cNvPr id="421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4139" y="97972"/>
                    <a:ext cx="1919126" cy="61359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974" t="-142000" b="-23600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39" name="Group 43"/>
              <p:cNvGrpSpPr/>
              <p:nvPr/>
            </p:nvGrpSpPr>
            <p:grpSpPr>
              <a:xfrm>
                <a:off x="-1" y="-2"/>
                <a:ext cx="8307603" cy="1032817"/>
                <a:chOff x="0" y="-1"/>
                <a:chExt cx="8307602" cy="1032815"/>
              </a:xfrm>
            </p:grpSpPr>
            <p:grpSp>
              <p:nvGrpSpPr>
                <p:cNvPr id="424" name="Rectangle 44"/>
                <p:cNvGrpSpPr/>
                <p:nvPr/>
              </p:nvGrpSpPr>
              <p:grpSpPr>
                <a:xfrm>
                  <a:off x="742245" y="8061"/>
                  <a:ext cx="1005844" cy="1005846"/>
                  <a:chOff x="0" y="0"/>
                  <a:chExt cx="1005843" cy="1005844"/>
                </a:xfrm>
              </p:grpSpPr>
              <p:sp>
                <p:nvSpPr>
                  <p:cNvPr id="422" name="Square"/>
                  <p:cNvSpPr/>
                  <p:nvPr/>
                </p:nvSpPr>
                <p:spPr>
                  <a:xfrm>
                    <a:off x="-1" y="-1"/>
                    <a:ext cx="1005844" cy="1005846"/>
                  </a:xfrm>
                  <a:prstGeom prst="rect">
                    <a:avLst/>
                  </a:prstGeom>
                  <a:solidFill>
                    <a:srgbClr val="D9D9D9"/>
                  </a:solidFill>
                  <a:ln w="9525" cap="flat">
                    <a:solidFill>
                      <a:srgbClr val="40404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Calibri"/>
                      </a:defRPr>
                    </a:pPr>
                    <a:endParaRPr/>
                  </a:p>
                </p:txBody>
              </p:sp>
              <p:sp>
                <p:nvSpPr>
                  <p:cNvPr id="423" name="Affine"/>
                  <p:cNvSpPr txBox="1"/>
                  <p:nvPr/>
                </p:nvSpPr>
                <p:spPr>
                  <a:xfrm>
                    <a:off x="50482" y="336377"/>
                    <a:ext cx="904878" cy="33308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8" tIns="45718" rIns="45718" bIns="45718" numCol="1" anchor="ctr">
                    <a:spAutoFit/>
                  </a:bodyPr>
                  <a:lstStyle>
                    <a:lvl1pPr algn="ctr">
                      <a:defRPr>
                        <a:solidFill>
                          <a:srgbClr val="404040"/>
                        </a:solidFill>
                        <a:latin typeface="+mn-lt"/>
                        <a:ea typeface="+mn-ea"/>
                        <a:cs typeface="+mn-cs"/>
                        <a:sym typeface="Calibri"/>
                      </a:defRPr>
                    </a:lvl1pPr>
                  </a:lstStyle>
                  <a:p>
                    <a:r>
                      <a:t>Affine</a:t>
                    </a: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25" name="TextBox 45"/>
                    <p:cNvSpPr txBox="1"/>
                    <p:nvPr/>
                  </p:nvSpPr>
                  <p:spPr>
                    <a:xfrm>
                      <a:off x="0" y="326226"/>
                      <a:ext cx="179680" cy="14950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defTabSz="914400" latinLnBrk="1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oMath>
                        </m:oMathPara>
                      </a14:m>
                      <a:endParaRPr/>
                    </a:p>
                  </p:txBody>
                </p:sp>
              </mc:Choice>
              <mc:Fallback>
                <p:sp>
                  <p:nvSpPr>
                    <p:cNvPr id="425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0" y="326226"/>
                      <a:ext cx="179680" cy="14950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42857" r="-35714" b="-92308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6" name="Straight Arrow Connector 46"/>
                <p:cNvSpPr/>
                <p:nvPr/>
              </p:nvSpPr>
              <p:spPr>
                <a:xfrm>
                  <a:off x="327083" y="529891"/>
                  <a:ext cx="347198" cy="2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27" name="TextBox 47"/>
                    <p:cNvSpPr txBox="1"/>
                    <p:nvPr/>
                  </p:nvSpPr>
                  <p:spPr>
                    <a:xfrm>
                      <a:off x="2107294" y="302648"/>
                      <a:ext cx="851304" cy="16002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defTabSz="914400" latinLnBrk="1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𝑋𝑊</m:t>
                            </m:r>
                          </m:oMath>
                        </m:oMathPara>
                      </a14:m>
                      <a:endParaRPr/>
                    </a:p>
                  </p:txBody>
                </p:sp>
              </mc:Choice>
              <mc:Fallback>
                <p:sp>
                  <p:nvSpPr>
                    <p:cNvPr id="427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07294" y="302648"/>
                      <a:ext cx="851304" cy="16002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7353" r="-5882" b="-84615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8" name="Straight Arrow Connector 48"/>
                <p:cNvSpPr/>
                <p:nvPr/>
              </p:nvSpPr>
              <p:spPr>
                <a:xfrm flipV="1">
                  <a:off x="1855906" y="518204"/>
                  <a:ext cx="255534" cy="4543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431" name="Rectangle 49"/>
                <p:cNvGrpSpPr/>
                <p:nvPr/>
              </p:nvGrpSpPr>
              <p:grpSpPr>
                <a:xfrm>
                  <a:off x="4002835" y="26968"/>
                  <a:ext cx="1132373" cy="1005847"/>
                  <a:chOff x="-1" y="-1"/>
                  <a:chExt cx="1132372" cy="1005845"/>
                </a:xfrm>
              </p:grpSpPr>
              <p:sp>
                <p:nvSpPr>
                  <p:cNvPr id="429" name="Rectangle"/>
                  <p:cNvSpPr/>
                  <p:nvPr/>
                </p:nvSpPr>
                <p:spPr>
                  <a:xfrm>
                    <a:off x="-2" y="-2"/>
                    <a:ext cx="1132374" cy="1005847"/>
                  </a:xfrm>
                  <a:prstGeom prst="rect">
                    <a:avLst/>
                  </a:prstGeom>
                  <a:solidFill>
                    <a:srgbClr val="D9D9D9"/>
                  </a:solidFill>
                  <a:ln w="9525" cap="flat">
                    <a:solidFill>
                      <a:srgbClr val="40404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Calibri"/>
                      </a:defRPr>
                    </a:pPr>
                    <a:endParaRPr/>
                  </a:p>
                </p:txBody>
              </p:sp>
              <p:sp>
                <p:nvSpPr>
                  <p:cNvPr id="430" name="Activation"/>
                  <p:cNvSpPr txBox="1"/>
                  <p:nvPr/>
                </p:nvSpPr>
                <p:spPr>
                  <a:xfrm>
                    <a:off x="50482" y="336377"/>
                    <a:ext cx="1031407" cy="33308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8" tIns="45718" rIns="45718" bIns="45718" numCol="1" anchor="ctr">
                    <a:spAutoFit/>
                  </a:bodyPr>
                  <a:lstStyle>
                    <a:lvl1pPr algn="ctr">
                      <a:defRPr>
                        <a:solidFill>
                          <a:srgbClr val="404040"/>
                        </a:solidFill>
                        <a:latin typeface="+mn-lt"/>
                        <a:ea typeface="+mn-ea"/>
                        <a:cs typeface="+mn-cs"/>
                        <a:sym typeface="Calibri"/>
                      </a:defRPr>
                    </a:lvl1pPr>
                  </a:lstStyle>
                  <a:p>
                    <a:r>
                      <a:t>Activation</a:t>
                    </a: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32" name="TextBox 50"/>
                    <p:cNvSpPr txBox="1"/>
                    <p:nvPr/>
                  </p:nvSpPr>
                  <p:spPr>
                    <a:xfrm>
                      <a:off x="5603560" y="163251"/>
                      <a:ext cx="1145186" cy="496749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defTabSz="914400" latinLnBrk="1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limUpp>
                              <m:limUppPr>
                                <m:ctrl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UppPr>
                              <m:e>
                                <m: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lim>
                                <m: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^</m:t>
                                </m:r>
                              </m:lim>
                            </m:limUpp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/>
                    </a:p>
                  </p:txBody>
                </p:sp>
              </mc:Choice>
              <mc:Fallback>
                <p:sp>
                  <p:nvSpPr>
                    <p:cNvPr id="432" name="TextBox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03560" y="163251"/>
                      <a:ext cx="1145186" cy="49674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7692" t="-7692" r="-7692" b="-20513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33" name="Straight Arrow Connector 51"/>
                <p:cNvSpPr/>
                <p:nvPr/>
              </p:nvSpPr>
              <p:spPr>
                <a:xfrm>
                  <a:off x="5186024" y="518001"/>
                  <a:ext cx="277389" cy="205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436" name="Rectangle 52"/>
                <p:cNvGrpSpPr/>
                <p:nvPr/>
              </p:nvGrpSpPr>
              <p:grpSpPr>
                <a:xfrm>
                  <a:off x="7301759" y="-2"/>
                  <a:ext cx="1005844" cy="1005846"/>
                  <a:chOff x="0" y="0"/>
                  <a:chExt cx="1005843" cy="1005844"/>
                </a:xfrm>
              </p:grpSpPr>
              <p:sp>
                <p:nvSpPr>
                  <p:cNvPr id="434" name="Square"/>
                  <p:cNvSpPr/>
                  <p:nvPr/>
                </p:nvSpPr>
                <p:spPr>
                  <a:xfrm>
                    <a:off x="-1" y="-1"/>
                    <a:ext cx="1005844" cy="1005846"/>
                  </a:xfrm>
                  <a:prstGeom prst="rect">
                    <a:avLst/>
                  </a:prstGeom>
                  <a:solidFill>
                    <a:srgbClr val="D9D9D9"/>
                  </a:solidFill>
                  <a:ln w="9525" cap="flat">
                    <a:solidFill>
                      <a:srgbClr val="40404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Calibri"/>
                      </a:defRPr>
                    </a:pPr>
                    <a:endParaRPr/>
                  </a:p>
                </p:txBody>
              </p:sp>
              <p:sp>
                <p:nvSpPr>
                  <p:cNvPr id="435" name="Loss Fun"/>
                  <p:cNvSpPr txBox="1"/>
                  <p:nvPr/>
                </p:nvSpPr>
                <p:spPr>
                  <a:xfrm>
                    <a:off x="50482" y="336377"/>
                    <a:ext cx="904878" cy="33308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8" tIns="45718" rIns="45718" bIns="45718" numCol="1" anchor="ctr">
                    <a:spAutoFit/>
                  </a:bodyPr>
                  <a:lstStyle>
                    <a:lvl1pPr algn="ctr">
                      <a:defRPr>
                        <a:solidFill>
                          <a:srgbClr val="404040"/>
                        </a:solidFill>
                        <a:latin typeface="+mn-lt"/>
                        <a:ea typeface="+mn-ea"/>
                        <a:cs typeface="+mn-cs"/>
                        <a:sym typeface="Calibri"/>
                      </a:defRPr>
                    </a:lvl1pPr>
                  </a:lstStyle>
                  <a:p>
                    <a:r>
                      <a:t>Loss Fun</a:t>
                    </a:r>
                  </a:p>
                </p:txBody>
              </p:sp>
            </p:grpSp>
            <p:sp>
              <p:nvSpPr>
                <p:cNvPr id="437" name="Straight Arrow Connector 53"/>
                <p:cNvSpPr/>
                <p:nvPr/>
              </p:nvSpPr>
              <p:spPr>
                <a:xfrm flipV="1">
                  <a:off x="3136605" y="501959"/>
                  <a:ext cx="806157" cy="8936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38" name="Straight Arrow Connector 54"/>
                <p:cNvSpPr/>
                <p:nvPr/>
              </p:nvSpPr>
              <p:spPr>
                <a:xfrm>
                  <a:off x="6923417" y="500913"/>
                  <a:ext cx="328207" cy="2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</p:grpSp>
        </p:grpSp>
        <p:sp>
          <p:nvSpPr>
            <p:cNvPr id="441" name="Straight Arrow Connector 41"/>
            <p:cNvSpPr/>
            <p:nvPr/>
          </p:nvSpPr>
          <p:spPr>
            <a:xfrm flipV="1">
              <a:off x="8463534" y="487314"/>
              <a:ext cx="576297" cy="7570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43" name="Rectangle 80"/>
          <p:cNvSpPr txBox="1"/>
          <p:nvPr/>
        </p:nvSpPr>
        <p:spPr>
          <a:xfrm>
            <a:off x="5952141" y="4589253"/>
            <a:ext cx="5501143" cy="1339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4400" b="1"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>
                  <a:outerShdw blurRad="12700" dist="38100" dir="2700000" rotWithShape="0">
                    <a:srgbClr val="808080"/>
                  </a:outerShdw>
                </a:effectLst>
                <a:latin typeface="+mn-lt"/>
                <a:ea typeface="+mn-ea"/>
                <a:cs typeface="+mn-cs"/>
                <a:sym typeface="Calibri"/>
              </a:defRPr>
            </a:pPr>
            <a:r>
              <a:t>Single Neuron Network</a:t>
            </a:r>
          </a:p>
          <a:p>
            <a:pPr algn="ctr">
              <a:defRPr sz="4400" b="1"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>
                  <a:outerShdw blurRad="12700" dist="38100" dir="2700000" rotWithShape="0">
                    <a:srgbClr val="808080"/>
                  </a:outerShdw>
                </a:effectLst>
                <a:latin typeface="+mn-lt"/>
                <a:ea typeface="+mn-ea"/>
                <a:cs typeface="+mn-cs"/>
                <a:sym typeface="Calibri"/>
              </a:defRPr>
            </a:pPr>
            <a:r>
              <a:t>aka Perceptron</a:t>
            </a:r>
          </a:p>
        </p:txBody>
      </p:sp>
      <p:grpSp>
        <p:nvGrpSpPr>
          <p:cNvPr id="446" name="Group 12"/>
          <p:cNvGrpSpPr/>
          <p:nvPr/>
        </p:nvGrpSpPr>
        <p:grpSpPr>
          <a:xfrm>
            <a:off x="6646922" y="2430610"/>
            <a:ext cx="2373302" cy="1337846"/>
            <a:chOff x="0" y="0"/>
            <a:chExt cx="2373301" cy="1337844"/>
          </a:xfrm>
        </p:grpSpPr>
        <p:sp>
          <p:nvSpPr>
            <p:cNvPr id="444" name="Straight Arrow Connector 34"/>
            <p:cNvSpPr/>
            <p:nvPr/>
          </p:nvSpPr>
          <p:spPr>
            <a:xfrm flipH="1" flipV="1">
              <a:off x="155791" y="-1"/>
              <a:ext cx="177951" cy="998391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5" name="TextBox 10"/>
                <p:cNvSpPr txBox="1"/>
                <p:nvPr/>
              </p:nvSpPr>
              <p:spPr>
                <a:xfrm>
                  <a:off x="-1" y="998388"/>
                  <a:ext cx="2373302" cy="33945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t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  <a:cs typeface="+mn-cs"/>
                      <a:sym typeface="Calibri"/>
                    </a:defRPr>
                  </a:pPr>
                  <a:r>
                    <a:t>“Sigmoid activation” </a:t>
                  </a:r>
                  <a14:m>
                    <m:oMath xmlns:m="http://schemas.openxmlformats.org/officeDocument/2006/math">
                      <m:r>
                        <a:rPr sz="2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oMath>
                  </a14:m>
                  <a:endParaRPr/>
                </a:p>
              </p:txBody>
            </p:sp>
          </mc:Choice>
          <mc:Fallback>
            <p:sp>
              <p:nvSpPr>
                <p:cNvPr id="445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" y="998388"/>
                  <a:ext cx="2373302" cy="339457"/>
                </a:xfrm>
                <a:prstGeom prst="rect">
                  <a:avLst/>
                </a:prstGeom>
                <a:blipFill>
                  <a:blip r:embed="rId6"/>
                  <a:stretch>
                    <a:fillRect l="-4255" b="-42857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6" name="Group 4"/>
          <p:cNvGrpSpPr/>
          <p:nvPr/>
        </p:nvGrpSpPr>
        <p:grpSpPr>
          <a:xfrm>
            <a:off x="1590651" y="3554022"/>
            <a:ext cx="3897719" cy="1395349"/>
            <a:chOff x="0" y="-2"/>
            <a:chExt cx="3897717" cy="139534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7" name="TextBox 75"/>
                <p:cNvSpPr txBox="1"/>
                <p:nvPr/>
              </p:nvSpPr>
              <p:spPr>
                <a:xfrm rot="10800000">
                  <a:off x="-1" y="775886"/>
                  <a:ext cx="179681" cy="1495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447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-1" y="775886"/>
                  <a:ext cx="179681" cy="149505"/>
                </a:xfrm>
                <a:prstGeom prst="rect">
                  <a:avLst/>
                </a:prstGeom>
                <a:blipFill>
                  <a:blip r:embed="rId7"/>
                  <a:stretch>
                    <a:fillRect l="-33333" t="-84615" r="-3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8" name="Straight Arrow Connector 77"/>
            <p:cNvSpPr/>
            <p:nvPr/>
          </p:nvSpPr>
          <p:spPr>
            <a:xfrm flipV="1">
              <a:off x="306817" y="733155"/>
              <a:ext cx="576297" cy="7570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9" name="Straight Arrow Connector 78"/>
            <p:cNvSpPr/>
            <p:nvPr/>
          </p:nvSpPr>
          <p:spPr>
            <a:xfrm flipV="1">
              <a:off x="2987432" y="718019"/>
              <a:ext cx="576297" cy="7570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0" name="TextBox 79"/>
                <p:cNvSpPr txBox="1"/>
                <p:nvPr/>
              </p:nvSpPr>
              <p:spPr>
                <a:xfrm flipH="1">
                  <a:off x="3746612" y="533353"/>
                  <a:ext cx="151106" cy="1495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45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46612" y="533353"/>
                  <a:ext cx="151106" cy="149505"/>
                </a:xfrm>
                <a:prstGeom prst="rect">
                  <a:avLst/>
                </a:prstGeom>
                <a:blipFill>
                  <a:blip r:embed="rId8"/>
                  <a:stretch>
                    <a:fillRect l="-46154" r="-38462" b="-10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5" name="Group 6"/>
            <p:cNvGrpSpPr/>
            <p:nvPr/>
          </p:nvGrpSpPr>
          <p:grpSpPr>
            <a:xfrm>
              <a:off x="1203374" y="-3"/>
              <a:ext cx="1505257" cy="1395349"/>
              <a:chOff x="0" y="-1"/>
              <a:chExt cx="1505255" cy="1395348"/>
            </a:xfrm>
          </p:grpSpPr>
          <p:sp>
            <p:nvSpPr>
              <p:cNvPr id="451" name="Oval 36"/>
              <p:cNvSpPr/>
              <p:nvPr/>
            </p:nvSpPr>
            <p:spPr>
              <a:xfrm>
                <a:off x="-1" y="-2"/>
                <a:ext cx="1505257" cy="1395350"/>
              </a:xfrm>
              <a:prstGeom prst="ellipse">
                <a:avLst/>
              </a:prstGeom>
              <a:noFill/>
              <a:ln w="9525" cap="flat">
                <a:solidFill>
                  <a:srgbClr val="40404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452" name="Straight Connector 37"/>
              <p:cNvSpPr/>
              <p:nvPr/>
            </p:nvSpPr>
            <p:spPr>
              <a:xfrm flipH="1">
                <a:off x="763536" y="-2"/>
                <a:ext cx="2" cy="1395348"/>
              </a:xfrm>
              <a:prstGeom prst="line">
                <a:avLst/>
              </a:prstGeom>
              <a:noFill/>
              <a:ln w="12700" cap="flat">
                <a:solidFill>
                  <a:srgbClr val="595959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3" name="TextBox 5"/>
                  <p:cNvSpPr txBox="1"/>
                  <p:nvPr/>
                </p:nvSpPr>
                <p:spPr>
                  <a:xfrm>
                    <a:off x="1002161" y="579520"/>
                    <a:ext cx="112015" cy="10538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>
              <p:sp>
                <p:nvSpPr>
                  <p:cNvPr id="453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161" y="579520"/>
                    <a:ext cx="112015" cy="10538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5556" r="-66667" b="-144444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4" name="TextBox 56"/>
                  <p:cNvSpPr txBox="1"/>
                  <p:nvPr/>
                </p:nvSpPr>
                <p:spPr>
                  <a:xfrm>
                    <a:off x="256993" y="594656"/>
                    <a:ext cx="442644" cy="15316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𝑋𝑊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>
              <p:sp>
                <p:nvSpPr>
                  <p:cNvPr id="454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993" y="594656"/>
                    <a:ext cx="442644" cy="1531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1111" r="-5556" b="-84615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0699166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" grpId="0" animBg="1" advAuto="0"/>
      <p:bldP spid="446" grpId="0" animBg="1" advAuto="0"/>
      <p:bldP spid="456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Rectangle 2"/>
          <p:cNvSpPr/>
          <p:nvPr/>
        </p:nvSpPr>
        <p:spPr>
          <a:xfrm>
            <a:off x="881506" y="1003552"/>
            <a:ext cx="6450219" cy="2002420"/>
          </a:xfrm>
          <a:prstGeom prst="rect">
            <a:avLst/>
          </a:prstGeom>
          <a:solidFill>
            <a:srgbClr val="F9F9F9">
              <a:alpha val="16000"/>
            </a:srgbClr>
          </a:soli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1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Build our first ANN</a:t>
            </a:r>
          </a:p>
        </p:txBody>
      </p:sp>
      <p:grpSp>
        <p:nvGrpSpPr>
          <p:cNvPr id="442" name="Group 39"/>
          <p:cNvGrpSpPr/>
          <p:nvPr/>
        </p:nvGrpSpPr>
        <p:grpSpPr>
          <a:xfrm>
            <a:off x="455593" y="1486759"/>
            <a:ext cx="10853266" cy="1032817"/>
            <a:chOff x="-1" y="0"/>
            <a:chExt cx="10853265" cy="1032815"/>
          </a:xfrm>
        </p:grpSpPr>
        <p:grpSp>
          <p:nvGrpSpPr>
            <p:cNvPr id="440" name="Group 40"/>
            <p:cNvGrpSpPr/>
            <p:nvPr/>
          </p:nvGrpSpPr>
          <p:grpSpPr>
            <a:xfrm>
              <a:off x="-2" y="-1"/>
              <a:ext cx="10853266" cy="1032816"/>
              <a:chOff x="0" y="-1"/>
              <a:chExt cx="10853265" cy="10328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1" name="TextBox 42"/>
                  <p:cNvSpPr txBox="1"/>
                  <p:nvPr/>
                </p:nvSpPr>
                <p:spPr>
                  <a:xfrm>
                    <a:off x="8934139" y="97972"/>
                    <a:ext cx="1919126" cy="61359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421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4139" y="97972"/>
                    <a:ext cx="1919126" cy="61359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974" t="-142000" b="-23600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39" name="Group 43"/>
              <p:cNvGrpSpPr/>
              <p:nvPr/>
            </p:nvGrpSpPr>
            <p:grpSpPr>
              <a:xfrm>
                <a:off x="-1" y="-2"/>
                <a:ext cx="8307603" cy="1032817"/>
                <a:chOff x="0" y="-1"/>
                <a:chExt cx="8307602" cy="1032815"/>
              </a:xfrm>
            </p:grpSpPr>
            <p:grpSp>
              <p:nvGrpSpPr>
                <p:cNvPr id="424" name="Rectangle 44"/>
                <p:cNvGrpSpPr/>
                <p:nvPr/>
              </p:nvGrpSpPr>
              <p:grpSpPr>
                <a:xfrm>
                  <a:off x="742245" y="8061"/>
                  <a:ext cx="1005844" cy="1005846"/>
                  <a:chOff x="0" y="0"/>
                  <a:chExt cx="1005843" cy="1005844"/>
                </a:xfrm>
              </p:grpSpPr>
              <p:sp>
                <p:nvSpPr>
                  <p:cNvPr id="422" name="Square"/>
                  <p:cNvSpPr/>
                  <p:nvPr/>
                </p:nvSpPr>
                <p:spPr>
                  <a:xfrm>
                    <a:off x="-1" y="-1"/>
                    <a:ext cx="1005844" cy="1005846"/>
                  </a:xfrm>
                  <a:prstGeom prst="rect">
                    <a:avLst/>
                  </a:prstGeom>
                  <a:solidFill>
                    <a:srgbClr val="D9D9D9"/>
                  </a:solidFill>
                  <a:ln w="9525" cap="flat">
                    <a:solidFill>
                      <a:srgbClr val="40404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Calibri"/>
                      </a:defRPr>
                    </a:pPr>
                    <a:endParaRPr/>
                  </a:p>
                </p:txBody>
              </p:sp>
              <p:sp>
                <p:nvSpPr>
                  <p:cNvPr id="423" name="Affine"/>
                  <p:cNvSpPr txBox="1"/>
                  <p:nvPr/>
                </p:nvSpPr>
                <p:spPr>
                  <a:xfrm>
                    <a:off x="50482" y="336377"/>
                    <a:ext cx="904878" cy="33308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45718" tIns="45718" rIns="45718" bIns="45718" numCol="1" anchor="ctr">
                    <a:spAutoFit/>
                  </a:bodyPr>
                  <a:lstStyle>
                    <a:lvl1pPr algn="ctr">
                      <a:defRPr>
                        <a:solidFill>
                          <a:srgbClr val="404040"/>
                        </a:solidFill>
                        <a:latin typeface="+mn-lt"/>
                        <a:ea typeface="+mn-ea"/>
                        <a:cs typeface="+mn-cs"/>
                        <a:sym typeface="Calibri"/>
                      </a:defRPr>
                    </a:lvl1pPr>
                  </a:lstStyle>
                  <a:p>
                    <a:r>
                      <a:t>Affine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5" name="TextBox 45"/>
                    <p:cNvSpPr txBox="1"/>
                    <p:nvPr/>
                  </p:nvSpPr>
                  <p:spPr>
                    <a:xfrm>
                      <a:off x="0" y="326226"/>
                      <a:ext cx="179680" cy="14950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defTabSz="914400" latinLnBrk="1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oMath>
                        </m:oMathPara>
                      </a14:m>
                      <a:endParaRPr/>
                    </a:p>
                  </p:txBody>
                </p:sp>
              </mc:Choice>
              <mc:Fallback xmlns="">
                <p:sp>
                  <p:nvSpPr>
                    <p:cNvPr id="425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0" y="326226"/>
                      <a:ext cx="179680" cy="14950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42857" r="-35714" b="-92308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6" name="Straight Arrow Connector 46"/>
                <p:cNvSpPr/>
                <p:nvPr/>
              </p:nvSpPr>
              <p:spPr>
                <a:xfrm>
                  <a:off x="327083" y="529891"/>
                  <a:ext cx="347198" cy="2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7" name="TextBox 47"/>
                    <p:cNvSpPr txBox="1"/>
                    <p:nvPr/>
                  </p:nvSpPr>
                  <p:spPr>
                    <a:xfrm>
                      <a:off x="2107294" y="302648"/>
                      <a:ext cx="851304" cy="16002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defTabSz="914400" latinLnBrk="1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𝑋𝑊</m:t>
                            </m:r>
                          </m:oMath>
                        </m:oMathPara>
                      </a14:m>
                      <a:endParaRPr/>
                    </a:p>
                  </p:txBody>
                </p:sp>
              </mc:Choice>
              <mc:Fallback xmlns="">
                <p:sp>
                  <p:nvSpPr>
                    <p:cNvPr id="427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07294" y="302648"/>
                      <a:ext cx="851304" cy="16002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7353" r="-5882" b="-84615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8" name="Straight Arrow Connector 48"/>
                <p:cNvSpPr/>
                <p:nvPr/>
              </p:nvSpPr>
              <p:spPr>
                <a:xfrm flipV="1">
                  <a:off x="1855906" y="518204"/>
                  <a:ext cx="255534" cy="4543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431" name="Rectangle 49"/>
                <p:cNvGrpSpPr/>
                <p:nvPr/>
              </p:nvGrpSpPr>
              <p:grpSpPr>
                <a:xfrm>
                  <a:off x="4002835" y="26968"/>
                  <a:ext cx="1132373" cy="1005847"/>
                  <a:chOff x="-1" y="-1"/>
                  <a:chExt cx="1132372" cy="1005845"/>
                </a:xfrm>
              </p:grpSpPr>
              <p:sp>
                <p:nvSpPr>
                  <p:cNvPr id="429" name="Rectangle"/>
                  <p:cNvSpPr/>
                  <p:nvPr/>
                </p:nvSpPr>
                <p:spPr>
                  <a:xfrm>
                    <a:off x="-2" y="-2"/>
                    <a:ext cx="1132374" cy="1005847"/>
                  </a:xfrm>
                  <a:prstGeom prst="rect">
                    <a:avLst/>
                  </a:prstGeom>
                  <a:solidFill>
                    <a:srgbClr val="D9D9D9"/>
                  </a:solidFill>
                  <a:ln w="9525" cap="flat">
                    <a:solidFill>
                      <a:srgbClr val="40404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Calibri"/>
                      </a:defRPr>
                    </a:pPr>
                    <a:endParaRPr/>
                  </a:p>
                </p:txBody>
              </p:sp>
              <p:sp>
                <p:nvSpPr>
                  <p:cNvPr id="430" name="Activation"/>
                  <p:cNvSpPr txBox="1"/>
                  <p:nvPr/>
                </p:nvSpPr>
                <p:spPr>
                  <a:xfrm>
                    <a:off x="50482" y="336377"/>
                    <a:ext cx="1031407" cy="33308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45718" tIns="45718" rIns="45718" bIns="45718" numCol="1" anchor="ctr">
                    <a:spAutoFit/>
                  </a:bodyPr>
                  <a:lstStyle>
                    <a:lvl1pPr algn="ctr">
                      <a:defRPr>
                        <a:solidFill>
                          <a:srgbClr val="404040"/>
                        </a:solidFill>
                        <a:latin typeface="+mn-lt"/>
                        <a:ea typeface="+mn-ea"/>
                        <a:cs typeface="+mn-cs"/>
                        <a:sym typeface="Calibri"/>
                      </a:defRPr>
                    </a:lvl1pPr>
                  </a:lstStyle>
                  <a:p>
                    <a:r>
                      <a:t>Activation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2" name="TextBox 50"/>
                    <p:cNvSpPr txBox="1"/>
                    <p:nvPr/>
                  </p:nvSpPr>
                  <p:spPr>
                    <a:xfrm>
                      <a:off x="5603560" y="163251"/>
                      <a:ext cx="1145186" cy="496749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defTabSz="914400" latinLnBrk="1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limUpp>
                              <m:limUppPr>
                                <m:ctrl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UppPr>
                              <m:e>
                                <m: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lim>
                                <m: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^</m:t>
                                </m:r>
                              </m:lim>
                            </m:limUpp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/>
                    </a:p>
                  </p:txBody>
                </p:sp>
              </mc:Choice>
              <mc:Fallback xmlns="">
                <p:sp>
                  <p:nvSpPr>
                    <p:cNvPr id="432" name="TextBox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03560" y="163251"/>
                      <a:ext cx="1145186" cy="49674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7692" t="-7692" r="-7692" b="-20513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33" name="Straight Arrow Connector 51"/>
                <p:cNvSpPr/>
                <p:nvPr/>
              </p:nvSpPr>
              <p:spPr>
                <a:xfrm>
                  <a:off x="5186024" y="518001"/>
                  <a:ext cx="277389" cy="205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436" name="Rectangle 52"/>
                <p:cNvGrpSpPr/>
                <p:nvPr/>
              </p:nvGrpSpPr>
              <p:grpSpPr>
                <a:xfrm>
                  <a:off x="7301759" y="-2"/>
                  <a:ext cx="1005844" cy="1005846"/>
                  <a:chOff x="0" y="0"/>
                  <a:chExt cx="1005843" cy="1005844"/>
                </a:xfrm>
              </p:grpSpPr>
              <p:sp>
                <p:nvSpPr>
                  <p:cNvPr id="434" name="Square"/>
                  <p:cNvSpPr/>
                  <p:nvPr/>
                </p:nvSpPr>
                <p:spPr>
                  <a:xfrm>
                    <a:off x="-1" y="-1"/>
                    <a:ext cx="1005844" cy="1005846"/>
                  </a:xfrm>
                  <a:prstGeom prst="rect">
                    <a:avLst/>
                  </a:prstGeom>
                  <a:solidFill>
                    <a:srgbClr val="D9D9D9"/>
                  </a:solidFill>
                  <a:ln w="9525" cap="flat">
                    <a:solidFill>
                      <a:srgbClr val="40404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Calibri"/>
                      </a:defRPr>
                    </a:pPr>
                    <a:endParaRPr/>
                  </a:p>
                </p:txBody>
              </p:sp>
              <p:sp>
                <p:nvSpPr>
                  <p:cNvPr id="435" name="Loss Fun"/>
                  <p:cNvSpPr txBox="1"/>
                  <p:nvPr/>
                </p:nvSpPr>
                <p:spPr>
                  <a:xfrm>
                    <a:off x="50482" y="336377"/>
                    <a:ext cx="904878" cy="33308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45718" tIns="45718" rIns="45718" bIns="45718" numCol="1" anchor="ctr">
                    <a:spAutoFit/>
                  </a:bodyPr>
                  <a:lstStyle>
                    <a:lvl1pPr algn="ctr">
                      <a:defRPr>
                        <a:solidFill>
                          <a:srgbClr val="404040"/>
                        </a:solidFill>
                        <a:latin typeface="+mn-lt"/>
                        <a:ea typeface="+mn-ea"/>
                        <a:cs typeface="+mn-cs"/>
                        <a:sym typeface="Calibri"/>
                      </a:defRPr>
                    </a:lvl1pPr>
                  </a:lstStyle>
                  <a:p>
                    <a:r>
                      <a:t>Loss Fun</a:t>
                    </a:r>
                  </a:p>
                </p:txBody>
              </p:sp>
            </p:grpSp>
            <p:sp>
              <p:nvSpPr>
                <p:cNvPr id="437" name="Straight Arrow Connector 53"/>
                <p:cNvSpPr/>
                <p:nvPr/>
              </p:nvSpPr>
              <p:spPr>
                <a:xfrm flipV="1">
                  <a:off x="3136605" y="501959"/>
                  <a:ext cx="806157" cy="8936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38" name="Straight Arrow Connector 54"/>
                <p:cNvSpPr/>
                <p:nvPr/>
              </p:nvSpPr>
              <p:spPr>
                <a:xfrm>
                  <a:off x="6923417" y="500913"/>
                  <a:ext cx="328207" cy="2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</p:grpSp>
        </p:grpSp>
        <p:sp>
          <p:nvSpPr>
            <p:cNvPr id="441" name="Straight Arrow Connector 41"/>
            <p:cNvSpPr/>
            <p:nvPr/>
          </p:nvSpPr>
          <p:spPr>
            <a:xfrm flipV="1">
              <a:off x="8463534" y="487314"/>
              <a:ext cx="576297" cy="7570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43" name="Rectangle 80"/>
          <p:cNvSpPr txBox="1"/>
          <p:nvPr/>
        </p:nvSpPr>
        <p:spPr>
          <a:xfrm>
            <a:off x="5952141" y="4589253"/>
            <a:ext cx="5501143" cy="1339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4400" b="1"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>
                  <a:outerShdw blurRad="12700" dist="38100" dir="2700000" rotWithShape="0">
                    <a:srgbClr val="808080"/>
                  </a:outerShdw>
                </a:effectLst>
                <a:latin typeface="+mn-lt"/>
                <a:ea typeface="+mn-ea"/>
                <a:cs typeface="+mn-cs"/>
                <a:sym typeface="Calibri"/>
              </a:defRPr>
            </a:pPr>
            <a:r>
              <a:t>Single Neuron Network</a:t>
            </a:r>
          </a:p>
          <a:p>
            <a:pPr algn="ctr">
              <a:defRPr sz="4400" b="1"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>
                  <a:outerShdw blurRad="12700" dist="38100" dir="2700000" rotWithShape="0">
                    <a:srgbClr val="808080"/>
                  </a:outerShdw>
                </a:effectLst>
                <a:latin typeface="+mn-lt"/>
                <a:ea typeface="+mn-ea"/>
                <a:cs typeface="+mn-cs"/>
                <a:sym typeface="Calibri"/>
              </a:defRPr>
            </a:pPr>
            <a:r>
              <a:t>aka Perceptron</a:t>
            </a:r>
          </a:p>
        </p:txBody>
      </p:sp>
      <p:grpSp>
        <p:nvGrpSpPr>
          <p:cNvPr id="446" name="Group 12"/>
          <p:cNvGrpSpPr/>
          <p:nvPr/>
        </p:nvGrpSpPr>
        <p:grpSpPr>
          <a:xfrm>
            <a:off x="6646922" y="2430610"/>
            <a:ext cx="2373302" cy="1337846"/>
            <a:chOff x="0" y="0"/>
            <a:chExt cx="2373301" cy="1337844"/>
          </a:xfrm>
        </p:grpSpPr>
        <p:sp>
          <p:nvSpPr>
            <p:cNvPr id="444" name="Straight Arrow Connector 34"/>
            <p:cNvSpPr/>
            <p:nvPr/>
          </p:nvSpPr>
          <p:spPr>
            <a:xfrm flipH="1" flipV="1">
              <a:off x="155791" y="-1"/>
              <a:ext cx="177951" cy="998391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5" name="TextBox 10"/>
                <p:cNvSpPr txBox="1"/>
                <p:nvPr/>
              </p:nvSpPr>
              <p:spPr>
                <a:xfrm>
                  <a:off x="-1" y="998388"/>
                  <a:ext cx="2373302" cy="33945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t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  <a:cs typeface="+mn-cs"/>
                      <a:sym typeface="Calibri"/>
                    </a:defRPr>
                  </a:pPr>
                  <a:r>
                    <a:t>“Sigmoid activation” </a:t>
                  </a:r>
                  <a14:m>
                    <m:oMath xmlns:m="http://schemas.openxmlformats.org/officeDocument/2006/math">
                      <m:r>
                        <a:rPr sz="2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oMath>
                  </a14:m>
                  <a:endParaRPr/>
                </a:p>
              </p:txBody>
            </p:sp>
          </mc:Choice>
          <mc:Fallback xmlns="">
            <p:sp>
              <p:nvSpPr>
                <p:cNvPr id="445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" y="998388"/>
                  <a:ext cx="2373302" cy="339457"/>
                </a:xfrm>
                <a:prstGeom prst="rect">
                  <a:avLst/>
                </a:prstGeom>
                <a:blipFill>
                  <a:blip r:embed="rId6"/>
                  <a:stretch>
                    <a:fillRect l="-4255" b="-42857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6" name="Group 4"/>
          <p:cNvGrpSpPr/>
          <p:nvPr/>
        </p:nvGrpSpPr>
        <p:grpSpPr>
          <a:xfrm>
            <a:off x="1590651" y="3554022"/>
            <a:ext cx="3897719" cy="1395349"/>
            <a:chOff x="0" y="-2"/>
            <a:chExt cx="3897717" cy="13953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7" name="TextBox 75"/>
                <p:cNvSpPr txBox="1"/>
                <p:nvPr/>
              </p:nvSpPr>
              <p:spPr>
                <a:xfrm rot="10800000">
                  <a:off x="-1" y="775886"/>
                  <a:ext cx="179681" cy="1495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447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-1" y="775886"/>
                  <a:ext cx="179681" cy="149505"/>
                </a:xfrm>
                <a:prstGeom prst="rect">
                  <a:avLst/>
                </a:prstGeom>
                <a:blipFill>
                  <a:blip r:embed="rId7"/>
                  <a:stretch>
                    <a:fillRect l="-33333" t="-84615" r="-3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8" name="Straight Arrow Connector 77"/>
            <p:cNvSpPr/>
            <p:nvPr/>
          </p:nvSpPr>
          <p:spPr>
            <a:xfrm flipV="1">
              <a:off x="306817" y="733155"/>
              <a:ext cx="576297" cy="7570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9" name="Straight Arrow Connector 78"/>
            <p:cNvSpPr/>
            <p:nvPr/>
          </p:nvSpPr>
          <p:spPr>
            <a:xfrm flipV="1">
              <a:off x="2987432" y="718019"/>
              <a:ext cx="576297" cy="7570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" name="TextBox 79"/>
                <p:cNvSpPr txBox="1"/>
                <p:nvPr/>
              </p:nvSpPr>
              <p:spPr>
                <a:xfrm flipH="1">
                  <a:off x="3746612" y="533353"/>
                  <a:ext cx="151106" cy="1495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45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46612" y="533353"/>
                  <a:ext cx="151106" cy="149505"/>
                </a:xfrm>
                <a:prstGeom prst="rect">
                  <a:avLst/>
                </a:prstGeom>
                <a:blipFill>
                  <a:blip r:embed="rId8"/>
                  <a:stretch>
                    <a:fillRect l="-46154" r="-38462" b="-10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5" name="Group 6"/>
            <p:cNvGrpSpPr/>
            <p:nvPr/>
          </p:nvGrpSpPr>
          <p:grpSpPr>
            <a:xfrm>
              <a:off x="1203374" y="-3"/>
              <a:ext cx="1505257" cy="1395349"/>
              <a:chOff x="0" y="-1"/>
              <a:chExt cx="1505255" cy="1395348"/>
            </a:xfrm>
          </p:grpSpPr>
          <p:sp>
            <p:nvSpPr>
              <p:cNvPr id="451" name="Oval 36"/>
              <p:cNvSpPr/>
              <p:nvPr/>
            </p:nvSpPr>
            <p:spPr>
              <a:xfrm>
                <a:off x="-1" y="-2"/>
                <a:ext cx="1505257" cy="1395350"/>
              </a:xfrm>
              <a:prstGeom prst="ellipse">
                <a:avLst/>
              </a:prstGeom>
              <a:noFill/>
              <a:ln w="9525" cap="flat">
                <a:solidFill>
                  <a:srgbClr val="40404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452" name="Straight Connector 37"/>
              <p:cNvSpPr/>
              <p:nvPr/>
            </p:nvSpPr>
            <p:spPr>
              <a:xfrm flipH="1">
                <a:off x="763536" y="-2"/>
                <a:ext cx="2" cy="1395348"/>
              </a:xfrm>
              <a:prstGeom prst="line">
                <a:avLst/>
              </a:prstGeom>
              <a:noFill/>
              <a:ln w="12700" cap="flat">
                <a:solidFill>
                  <a:srgbClr val="595959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3" name="TextBox 5"/>
                  <p:cNvSpPr txBox="1"/>
                  <p:nvPr/>
                </p:nvSpPr>
                <p:spPr>
                  <a:xfrm>
                    <a:off x="1002161" y="579520"/>
                    <a:ext cx="112015" cy="10538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453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161" y="579520"/>
                    <a:ext cx="112015" cy="10538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5556" r="-66667" b="-144444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4" name="TextBox 56"/>
                  <p:cNvSpPr txBox="1"/>
                  <p:nvPr/>
                </p:nvSpPr>
                <p:spPr>
                  <a:xfrm>
                    <a:off x="256993" y="594656"/>
                    <a:ext cx="442644" cy="15316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𝑋𝑊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454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993" y="594656"/>
                    <a:ext cx="442644" cy="1531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1111" r="-5556" b="-84615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2" animBg="1" advAuto="0"/>
      <p:bldP spid="443" grpId="4" animBg="1" advAuto="0"/>
      <p:bldP spid="446" grpId="1" animBg="1" advAuto="0"/>
      <p:bldP spid="456" grpId="3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 txBox="1">
            <a:spLocks noGrp="1"/>
          </p:cNvSpPr>
          <p:nvPr>
            <p:ph type="title"/>
          </p:nvPr>
        </p:nvSpPr>
        <p:spPr>
          <a:xfrm>
            <a:off x="34929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7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833415" y="983806"/>
            <a:ext cx="10327008" cy="211114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88632" indent="-488632" defTabSz="434322">
              <a:spcBef>
                <a:spcPts val="1100"/>
              </a:spcBef>
              <a:buSzPct val="100000"/>
              <a:buAutoNum type="arabicPeriod"/>
              <a:defRPr sz="2660"/>
            </a:pPr>
            <a:r>
              <a:t>Introduction to Artificial Neural Networks</a:t>
            </a:r>
          </a:p>
          <a:p>
            <a:pPr marL="488632" indent="-488632" defTabSz="434322">
              <a:spcBef>
                <a:spcPts val="1100"/>
              </a:spcBef>
              <a:buSzPct val="100000"/>
              <a:buAutoNum type="arabicPeriod"/>
              <a:defRPr sz="2660"/>
            </a:pPr>
            <a:r>
              <a:t>Review of basic concepts </a:t>
            </a:r>
            <a:endParaRPr>
              <a:solidFill>
                <a:srgbClr val="FF0000"/>
              </a:solidFill>
            </a:endParaRPr>
          </a:p>
          <a:p>
            <a:pPr marL="488632" indent="-488632" defTabSz="434322">
              <a:spcBef>
                <a:spcPts val="1100"/>
              </a:spcBef>
              <a:buSzPct val="100000"/>
              <a:buAutoNum type="arabicPeriod"/>
              <a:defRPr sz="2660"/>
            </a:pPr>
            <a:r>
              <a:t>Single Neuron Network (‘Perceptron’) </a:t>
            </a:r>
          </a:p>
          <a:p>
            <a:pPr marL="488632" indent="-488632" defTabSz="434322">
              <a:spcBef>
                <a:spcPts val="1100"/>
              </a:spcBef>
              <a:buSzPct val="100000"/>
              <a:buAutoNum type="arabicPeriod"/>
              <a:defRPr sz="2660"/>
            </a:pPr>
            <a:r>
              <a:t>Multi-Layer Perceptron (MLP) </a:t>
            </a:r>
          </a:p>
        </p:txBody>
      </p:sp>
    </p:spTree>
    <p:extLst>
      <p:ext uri="{BB962C8B-B14F-4D97-AF65-F5344CB8AC3E}">
        <p14:creationId xmlns:p14="http://schemas.microsoft.com/office/powerpoint/2010/main" val="55666633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build="p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90CB0-14B4-1444-9BFF-4C868B7B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876300"/>
            <a:ext cx="78867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06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75896-EBB5-644B-9A0C-2BBA9DCA4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9692"/>
            <a:ext cx="10515600" cy="737136"/>
          </a:xfrm>
        </p:spPr>
        <p:txBody>
          <a:bodyPr/>
          <a:lstStyle/>
          <a:p>
            <a:pPr marL="12700" indent="-285750" defTabSz="1219169">
              <a:spcBef>
                <a:spcPts val="1200"/>
              </a:spcBef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r>
              <a:rPr lang="en-US" dirty="0">
                <a:latin typeface="Chalkboard SE" panose="03050602040202020205" pitchFamily="66" charset="77"/>
              </a:rPr>
              <a:t>Today’s lucky student: NOT PAVLOS  </a:t>
            </a:r>
            <a:br>
              <a:rPr lang="en-US" dirty="0">
                <a:latin typeface="Chalkboard SE" panose="03050602040202020205" pitchFamily="66" charset="77"/>
              </a:rPr>
            </a:br>
            <a:r>
              <a:rPr lang="en-US" sz="4000" dirty="0">
                <a:sym typeface="Canela Deck Regular"/>
              </a:rPr>
              <a:t> Build a Single Neuron by Hand</a:t>
            </a:r>
            <a:br>
              <a:rPr lang="en-US" sz="4000" dirty="0">
                <a:sym typeface="Canela Deck Regular"/>
              </a:rPr>
            </a:br>
            <a:br>
              <a:rPr lang="en-US" sz="4000" dirty="0">
                <a:sym typeface="Canela Deck Regular"/>
              </a:rPr>
            </a:br>
            <a:br>
              <a:rPr lang="en-US" dirty="0">
                <a:latin typeface="Chalkboard SE" panose="03050602040202020205" pitchFamily="66" charset="77"/>
              </a:rPr>
            </a:br>
            <a:r>
              <a:rPr lang="en-US" dirty="0">
                <a:latin typeface="Chalkboard SE" panose="03050602040202020205" pitchFamily="66" charset="77"/>
              </a:rPr>
              <a:t> </a:t>
            </a:r>
            <a:br>
              <a:rPr lang="en-US" dirty="0">
                <a:latin typeface="Chalkboard SE" panose="03050602040202020205" pitchFamily="66" charset="77"/>
              </a:rPr>
            </a:br>
            <a:br>
              <a:rPr lang="en-US" dirty="0">
                <a:latin typeface="Chalkboard SE" panose="03050602040202020205" pitchFamily="66" charset="77"/>
              </a:rPr>
            </a:br>
            <a:br>
              <a:rPr lang="en-US" dirty="0">
                <a:latin typeface="Chalkboard SE" panose="03050602040202020205" pitchFamily="66" charset="77"/>
              </a:rPr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A72D67-B965-6746-A7B6-B40F9C51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FD6AAA-7C75-FB4B-8EA1-06B22787237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41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326" y="155274"/>
            <a:ext cx="8627613" cy="6052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Watch this!</a:t>
            </a:r>
          </a:p>
        </p:txBody>
      </p:sp>
      <p:sp>
        <p:nvSpPr>
          <p:cNvPr id="178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defRPr>
            </a:lvl1pPr>
          </a:lstStyle>
          <a:p>
            <a:r>
              <a:rPr>
                <a:hlinkClick r:id="rId2"/>
              </a:rPr>
              <a:t>http://video.arstechnica.com/watch/sunspring-sci-fi-short-films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5"/>
          <p:cNvGrpSpPr/>
          <p:nvPr/>
        </p:nvGrpSpPr>
        <p:grpSpPr>
          <a:xfrm>
            <a:off x="6618093" y="1486663"/>
            <a:ext cx="4457701" cy="3414380"/>
            <a:chOff x="0" y="0"/>
            <a:chExt cx="4457700" cy="3414379"/>
          </a:xfrm>
        </p:grpSpPr>
        <p:pic>
          <p:nvPicPr>
            <p:cNvPr id="181" name="Picture 3" descr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616" y="256479"/>
              <a:ext cx="3940469" cy="2901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2" name="Picture 9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457700" cy="34143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6" name="Group 7"/>
          <p:cNvGrpSpPr/>
          <p:nvPr/>
        </p:nvGrpSpPr>
        <p:grpSpPr>
          <a:xfrm>
            <a:off x="969562" y="1524808"/>
            <a:ext cx="4457701" cy="3338090"/>
            <a:chOff x="0" y="0"/>
            <a:chExt cx="4457700" cy="3338088"/>
          </a:xfrm>
        </p:grpSpPr>
        <p:pic>
          <p:nvPicPr>
            <p:cNvPr id="184" name="Picture 1" descr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300" y="290278"/>
              <a:ext cx="3721100" cy="270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5" name="Picture 2" descr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457700" cy="3338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Today’s news</a:t>
            </a:r>
          </a:p>
        </p:txBody>
      </p:sp>
      <p:sp>
        <p:nvSpPr>
          <p:cNvPr id="189" name="Content Placeholder 2"/>
          <p:cNvSpPr txBox="1"/>
          <p:nvPr/>
        </p:nvSpPr>
        <p:spPr>
          <a:xfrm>
            <a:off x="1383582" y="1004484"/>
            <a:ext cx="370976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181">
              <a:spcBef>
                <a:spcPts val="500"/>
              </a:spcBef>
              <a:defRPr sz="2400">
                <a:solidFill>
                  <a:srgbClr val="376092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rPr dirty="0"/>
              <a:t>Stopping Cy</a:t>
            </a:r>
            <a:r>
              <a:rPr lang="en-US" dirty="0"/>
              <a:t>b</a:t>
            </a:r>
            <a:r>
              <a:rPr dirty="0"/>
              <a:t>erattacks</a:t>
            </a:r>
          </a:p>
        </p:txBody>
      </p:sp>
      <p:sp>
        <p:nvSpPr>
          <p:cNvPr id="190" name="Content Placeholder 2"/>
          <p:cNvSpPr txBox="1"/>
          <p:nvPr/>
        </p:nvSpPr>
        <p:spPr>
          <a:xfrm>
            <a:off x="1243431" y="4949552"/>
            <a:ext cx="4527112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181">
              <a:spcBef>
                <a:spcPts val="400"/>
              </a:spcBef>
              <a:defRPr sz="2000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t>Detecting tampering with the diagnostic images, or quietly upped the radiation levels. </a:t>
            </a:r>
          </a:p>
        </p:txBody>
      </p:sp>
      <p:sp>
        <p:nvSpPr>
          <p:cNvPr id="191" name="Content Placeholder 2"/>
          <p:cNvSpPr txBox="1"/>
          <p:nvPr/>
        </p:nvSpPr>
        <p:spPr>
          <a:xfrm>
            <a:off x="6922429" y="1004484"/>
            <a:ext cx="397833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457181">
              <a:spcBef>
                <a:spcPts val="500"/>
              </a:spcBef>
              <a:defRPr sz="2400">
                <a:solidFill>
                  <a:srgbClr val="376092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t>Skin Conditions</a:t>
            </a:r>
          </a:p>
        </p:txBody>
      </p:sp>
      <p:sp>
        <p:nvSpPr>
          <p:cNvPr id="192" name="Content Placeholder 2"/>
          <p:cNvSpPr txBox="1"/>
          <p:nvPr/>
        </p:nvSpPr>
        <p:spPr>
          <a:xfrm>
            <a:off x="6759701" y="4949552"/>
            <a:ext cx="452711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181">
              <a:spcBef>
                <a:spcPts val="400"/>
              </a:spcBef>
              <a:defRPr sz="2000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t>Using Deep Learning in diagnosing skin conditions</a:t>
            </a:r>
          </a:p>
        </p:txBody>
      </p:sp>
      <p:pic>
        <p:nvPicPr>
          <p:cNvPr id="19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708" y="1694632"/>
            <a:ext cx="3940468" cy="2949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513" y="1728432"/>
            <a:ext cx="3899903" cy="28350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Today’s news</a:t>
            </a:r>
          </a:p>
        </p:txBody>
      </p:sp>
      <p:grpSp>
        <p:nvGrpSpPr>
          <p:cNvPr id="200" name="Group 2"/>
          <p:cNvGrpSpPr/>
          <p:nvPr/>
        </p:nvGrpSpPr>
        <p:grpSpPr>
          <a:xfrm>
            <a:off x="6801553" y="1504132"/>
            <a:ext cx="4699589" cy="4132023"/>
            <a:chOff x="0" y="0"/>
            <a:chExt cx="4699587" cy="4132021"/>
          </a:xfrm>
        </p:grpSpPr>
        <p:pic>
          <p:nvPicPr>
            <p:cNvPr id="198" name="Image" descr="Image"/>
            <p:cNvPicPr>
              <a:picLocks noChangeAspect="1"/>
            </p:cNvPicPr>
            <p:nvPr/>
          </p:nvPicPr>
          <p:blipFill>
            <a:blip r:embed="rId3"/>
            <a:srcRect t="33994" r="11044"/>
            <a:stretch>
              <a:fillRect/>
            </a:stretch>
          </p:blipFill>
          <p:spPr>
            <a:xfrm>
              <a:off x="183088" y="170356"/>
              <a:ext cx="4206242" cy="3647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Picture 7" descr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699588" cy="41320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1" name="Picture 15" descr="Picture 1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205154" y="1727052"/>
            <a:ext cx="3733801" cy="3241756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Content Placeholder 2"/>
          <p:cNvSpPr txBox="1"/>
          <p:nvPr/>
        </p:nvSpPr>
        <p:spPr>
          <a:xfrm>
            <a:off x="1091480" y="945479"/>
            <a:ext cx="396114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457181">
              <a:spcBef>
                <a:spcPts val="500"/>
              </a:spcBef>
              <a:defRPr sz="2400">
                <a:solidFill>
                  <a:srgbClr val="376092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t>Image generation</a:t>
            </a:r>
          </a:p>
        </p:txBody>
      </p:sp>
      <p:sp>
        <p:nvSpPr>
          <p:cNvPr id="203" name="Content Placeholder 2"/>
          <p:cNvSpPr txBox="1"/>
          <p:nvPr/>
        </p:nvSpPr>
        <p:spPr>
          <a:xfrm>
            <a:off x="942271" y="5290641"/>
            <a:ext cx="452711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181">
              <a:spcBef>
                <a:spcPts val="400"/>
              </a:spcBef>
              <a:defRPr sz="2000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t>Katie Bouman’s CHIRP produces the first-ever image of a black hole.  </a:t>
            </a:r>
          </a:p>
        </p:txBody>
      </p:sp>
      <p:sp>
        <p:nvSpPr>
          <p:cNvPr id="204" name="Content Placeholder 2"/>
          <p:cNvSpPr txBox="1"/>
          <p:nvPr/>
        </p:nvSpPr>
        <p:spPr>
          <a:xfrm>
            <a:off x="7170773" y="945479"/>
            <a:ext cx="396114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457181">
              <a:spcBef>
                <a:spcPts val="500"/>
              </a:spcBef>
              <a:defRPr sz="2400">
                <a:solidFill>
                  <a:srgbClr val="376092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t>Computer Code Generation</a:t>
            </a:r>
          </a:p>
        </p:txBody>
      </p:sp>
      <p:pic>
        <p:nvPicPr>
          <p:cNvPr id="205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160" y="1686479"/>
            <a:ext cx="4127501" cy="373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" descr="Imag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16774" y="1736005"/>
            <a:ext cx="2710561" cy="3223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8" y="871072"/>
            <a:ext cx="4622517" cy="4449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229" y="871072"/>
            <a:ext cx="7295771" cy="4418305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Potential of Data Science</a:t>
            </a:r>
          </a:p>
        </p:txBody>
      </p:sp>
      <p:sp>
        <p:nvSpPr>
          <p:cNvPr id="214" name="Content Placeholder 2"/>
          <p:cNvSpPr txBox="1"/>
          <p:nvPr/>
        </p:nvSpPr>
        <p:spPr>
          <a:xfrm>
            <a:off x="934470" y="1106958"/>
            <a:ext cx="3709763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181">
              <a:spcBef>
                <a:spcPts val="600"/>
              </a:spcBef>
              <a:defRPr sz="2800">
                <a:solidFill>
                  <a:srgbClr val="CACACA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t>Gender Bias </a:t>
            </a:r>
          </a:p>
        </p:txBody>
      </p:sp>
      <p:sp>
        <p:nvSpPr>
          <p:cNvPr id="215" name="Content Placeholder 2"/>
          <p:cNvSpPr txBox="1"/>
          <p:nvPr/>
        </p:nvSpPr>
        <p:spPr>
          <a:xfrm>
            <a:off x="7477232" y="1207167"/>
            <a:ext cx="3709763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181">
              <a:spcBef>
                <a:spcPts val="600"/>
              </a:spcBef>
              <a:defRPr sz="2800">
                <a:solidFill>
                  <a:srgbClr val="CACACA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t>Racial Bias  </a:t>
            </a:r>
          </a:p>
        </p:txBody>
      </p:sp>
      <p:pic>
        <p:nvPicPr>
          <p:cNvPr id="21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560" y="1767088"/>
            <a:ext cx="6004869" cy="3067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71" y="1921207"/>
            <a:ext cx="3525228" cy="3152964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TextBox 13"/>
          <p:cNvSpPr txBox="1"/>
          <p:nvPr/>
        </p:nvSpPr>
        <p:spPr>
          <a:xfrm>
            <a:off x="646238" y="5257894"/>
            <a:ext cx="3928700" cy="949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Some DS models for evaluate job applications show bias in favor of male candidate</a:t>
            </a:r>
          </a:p>
        </p:txBody>
      </p:sp>
      <p:sp>
        <p:nvSpPr>
          <p:cNvPr id="219" name="TextBox 14"/>
          <p:cNvSpPr txBox="1"/>
          <p:nvPr/>
        </p:nvSpPr>
        <p:spPr>
          <a:xfrm>
            <a:off x="6141720" y="5143001"/>
            <a:ext cx="3928700" cy="949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Risk models used in US courts have  shown to be biased against non-white defendants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Historical Trends</a:t>
            </a:r>
          </a:p>
        </p:txBody>
      </p:sp>
      <p:pic>
        <p:nvPicPr>
          <p:cNvPr id="223" name="Image" descr="Imag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8215" y="871172"/>
            <a:ext cx="10495569" cy="52890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Historical Trends</a:t>
            </a:r>
          </a:p>
        </p:txBody>
      </p:sp>
      <p:grpSp>
        <p:nvGrpSpPr>
          <p:cNvPr id="228" name="Group"/>
          <p:cNvGrpSpPr/>
          <p:nvPr/>
        </p:nvGrpSpPr>
        <p:grpSpPr>
          <a:xfrm>
            <a:off x="335942" y="1535365"/>
            <a:ext cx="3131340" cy="4838299"/>
            <a:chOff x="0" y="0"/>
            <a:chExt cx="3131339" cy="4838297"/>
          </a:xfrm>
        </p:grpSpPr>
        <p:pic>
          <p:nvPicPr>
            <p:cNvPr id="226" name="Picture 15" descr="Picture 15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853480" y="853479"/>
              <a:ext cx="4838299" cy="31313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7" name="Content Placeholder 3" descr="Content Placeholder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252" y="309996"/>
              <a:ext cx="2619790" cy="4218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9" name="Content Placeholder 2"/>
          <p:cNvSpPr txBox="1"/>
          <p:nvPr/>
        </p:nvSpPr>
        <p:spPr>
          <a:xfrm>
            <a:off x="-78962" y="963120"/>
            <a:ext cx="396114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457181">
              <a:spcBef>
                <a:spcPts val="500"/>
              </a:spcBef>
              <a:defRPr sz="2400">
                <a:solidFill>
                  <a:srgbClr val="376092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t>Disease prediction</a:t>
            </a:r>
          </a:p>
        </p:txBody>
      </p:sp>
      <p:grpSp>
        <p:nvGrpSpPr>
          <p:cNvPr id="232" name="Group"/>
          <p:cNvGrpSpPr/>
          <p:nvPr/>
        </p:nvGrpSpPr>
        <p:grpSpPr>
          <a:xfrm>
            <a:off x="3616573" y="1385872"/>
            <a:ext cx="4650458" cy="2649129"/>
            <a:chOff x="0" y="0"/>
            <a:chExt cx="4650457" cy="2649127"/>
          </a:xfrm>
        </p:grpSpPr>
        <p:pic>
          <p:nvPicPr>
            <p:cNvPr id="230" name="Picture 15" descr="Picture 15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000665" y="-1000666"/>
              <a:ext cx="2649128" cy="46504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Picture 4" descr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475" y="239471"/>
              <a:ext cx="3851508" cy="21701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Content Placeholder 2"/>
          <p:cNvSpPr txBox="1"/>
          <p:nvPr/>
        </p:nvSpPr>
        <p:spPr>
          <a:xfrm>
            <a:off x="3961228" y="860376"/>
            <a:ext cx="396114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457181">
              <a:spcBef>
                <a:spcPts val="500"/>
              </a:spcBef>
              <a:defRPr sz="2400">
                <a:solidFill>
                  <a:srgbClr val="376092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t>Game strategy</a:t>
            </a:r>
          </a:p>
        </p:txBody>
      </p:sp>
      <p:pic>
        <p:nvPicPr>
          <p:cNvPr id="234" name="Picture 15" descr="Picture 1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542170" y="3410067"/>
            <a:ext cx="2649128" cy="4030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icture 5" descr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064" y="4295789"/>
            <a:ext cx="3131340" cy="2245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15" descr="Picture 1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244168" y="1666007"/>
            <a:ext cx="2102926" cy="3863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6" descr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1739" y="2712267"/>
            <a:ext cx="3267784" cy="1770885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Content Placeholder 2"/>
          <p:cNvSpPr txBox="1"/>
          <p:nvPr/>
        </p:nvSpPr>
        <p:spPr>
          <a:xfrm>
            <a:off x="8315057" y="1729056"/>
            <a:ext cx="3961148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457181">
              <a:spcBef>
                <a:spcPts val="500"/>
              </a:spcBef>
              <a:defRPr sz="2400">
                <a:solidFill>
                  <a:srgbClr val="376092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t>Natural Language Processing</a:t>
            </a:r>
          </a:p>
        </p:txBody>
      </p:sp>
      <p:sp>
        <p:nvSpPr>
          <p:cNvPr id="239" name="2016"/>
          <p:cNvSpPr txBox="1"/>
          <p:nvPr/>
        </p:nvSpPr>
        <p:spPr>
          <a:xfrm>
            <a:off x="4118641" y="3243581"/>
            <a:ext cx="61268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2016</a:t>
            </a:r>
          </a:p>
        </p:txBody>
      </p:sp>
      <p:sp>
        <p:nvSpPr>
          <p:cNvPr id="240" name="2018"/>
          <p:cNvSpPr txBox="1"/>
          <p:nvPr/>
        </p:nvSpPr>
        <p:spPr>
          <a:xfrm>
            <a:off x="4118641" y="6206066"/>
            <a:ext cx="61268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/>
            </a:lvl1pPr>
          </a:lstStyle>
          <a:p>
            <a:r>
              <a:t>2018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GEC_template">
  <a:themeElements>
    <a:clrScheme name="GEC_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GEC_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GEC_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9F9F9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Lecture26_GradientBoosting</Template>
  <TotalTime>619</TotalTime>
  <Words>657</Words>
  <Application>Microsoft Macintosh PowerPoint</Application>
  <PresentationFormat>Widescreen</PresentationFormat>
  <Paragraphs>232</Paragraphs>
  <Slides>21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Cambria</vt:lpstr>
      <vt:lpstr>Cambria Math</vt:lpstr>
      <vt:lpstr>Canela Deck Regular</vt:lpstr>
      <vt:lpstr>Chalkboard SE</vt:lpstr>
      <vt:lpstr>Karla</vt:lpstr>
      <vt:lpstr>GEC_template</vt:lpstr>
      <vt:lpstr>Perceptron and Multilayer Perceptron</vt:lpstr>
      <vt:lpstr>Outline</vt:lpstr>
      <vt:lpstr>PowerPoint Presentation</vt:lpstr>
      <vt:lpstr>Watch this!</vt:lpstr>
      <vt:lpstr>Today’s news</vt:lpstr>
      <vt:lpstr>Today’s news</vt:lpstr>
      <vt:lpstr>The Potential of Data Science</vt:lpstr>
      <vt:lpstr>Historical Trends</vt:lpstr>
      <vt:lpstr>Historical Trends</vt:lpstr>
      <vt:lpstr>Historical Trends</vt:lpstr>
      <vt:lpstr>Outline</vt:lpstr>
      <vt:lpstr>Classification example: Heart Data</vt:lpstr>
      <vt:lpstr>Heart Data: logistic estimation</vt:lpstr>
      <vt:lpstr>Logistic Regression </vt:lpstr>
      <vt:lpstr>Outline</vt:lpstr>
      <vt:lpstr>Logistic Regression Revisited</vt:lpstr>
      <vt:lpstr>Build our first ANN</vt:lpstr>
      <vt:lpstr>Build our first ANN</vt:lpstr>
      <vt:lpstr>Build our first ANN</vt:lpstr>
      <vt:lpstr>PowerPoint Presentation</vt:lpstr>
      <vt:lpstr>Today’s lucky student: NOT PAVLOS    Build a Single Neuron by Hand    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Perceptron and Multilayer Perceptron</dc:title>
  <cp:lastModifiedBy>Protopapas, Pavlos</cp:lastModifiedBy>
  <cp:revision>14</cp:revision>
  <dcterms:modified xsi:type="dcterms:W3CDTF">2020-11-09T13:50:48Z</dcterms:modified>
</cp:coreProperties>
</file>